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9" r:id="rId6"/>
    <p:sldId id="260" r:id="rId7"/>
    <p:sldId id="261" r:id="rId8"/>
    <p:sldId id="262" r:id="rId9"/>
    <p:sldId id="263" r:id="rId10"/>
    <p:sldId id="264" r:id="rId11"/>
    <p:sldId id="265" r:id="rId12"/>
    <p:sldId id="266" r:id="rId13"/>
    <p:sldId id="267" r:id="rId14"/>
    <p:sldId id="268" r:id="rId15"/>
    <p:sldId id="269" r:id="rId16"/>
    <p:sldId id="271" r:id="rId17"/>
    <p:sldId id="272" r:id="rId18"/>
    <p:sldId id="273" r:id="rId19"/>
    <p:sldId id="275" r:id="rId20"/>
    <p:sldId id="276" r:id="rId21"/>
    <p:sldId id="277" r:id="rId22"/>
    <p:sldId id="281" r:id="rId23"/>
    <p:sldId id="279" r:id="rId24"/>
    <p:sldId id="280" r:id="rId25"/>
    <p:sldId id="282" r:id="rId26"/>
    <p:sldId id="288" r:id="rId27"/>
  </p:sldIdLst>
  <p:sldSz cx="9144000" cy="5143500"/>
  <p:notesSz cx="6858000" cy="9144000"/>
  <p:embeddedFontLst>
    <p:embeddedFont>
      <p:font typeface="SimSun" panose="02010600030101010101" pitchFamily="2" charset="-122"/>
      <p:regular r:id="rId31"/>
    </p:embeddedFont>
    <p:embeddedFont>
      <p:font typeface="Montserrat" panose="00000500000000000000"/>
      <p:regular r:id="rId32"/>
      <p:bold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67"/>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font" Target="fonts/font4.fntdata"/><Relationship Id="rId33" Type="http://schemas.openxmlformats.org/officeDocument/2006/relationships/font" Target="fonts/font3.fntdata"/><Relationship Id="rId32" Type="http://schemas.openxmlformats.org/officeDocument/2006/relationships/font" Target="fonts/font2.fntdata"/><Relationship Id="rId31" Type="http://schemas.openxmlformats.org/officeDocument/2006/relationships/font" Target="fonts/font1.fntdata"/><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 name="Shape 51"/>
        <p:cNvGrpSpPr/>
        <p:nvPr/>
      </p:nvGrpSpPr>
      <p:grpSpPr>
        <a:xfrm>
          <a:off x="0" y="0"/>
          <a:ext cx="0" cy="0"/>
          <a:chOff x="0" y="0"/>
          <a:chExt cx="0" cy="0"/>
        </a:xfrm>
      </p:grpSpPr>
      <p:sp>
        <p:nvSpPr>
          <p:cNvPr id="52" name="Google Shape;52;p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 name="Google Shape;53;p1: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6" name="Shape 56"/>
        <p:cNvGrpSpPr/>
        <p:nvPr/>
      </p:nvGrpSpPr>
      <p:grpSpPr>
        <a:xfrm>
          <a:off x="0" y="0"/>
          <a:ext cx="0" cy="0"/>
          <a:chOff x="0" y="0"/>
          <a:chExt cx="0" cy="0"/>
        </a:xfrm>
      </p:grpSpPr>
      <p:sp>
        <p:nvSpPr>
          <p:cNvPr id="57" name="Google Shape;57;gbd08f57e3d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 name="Google Shape;58;gbd08f57e3d_0_0:notes"/>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1"/>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tretch>
            <a:fillRect/>
          </a:stretch>
        </p:blipFill>
        <p:spPr>
          <a:xfrm>
            <a:off x="0" y="0"/>
            <a:ext cx="9156700" cy="5143500"/>
          </a:xfrm>
          <a:prstGeom prst="rect">
            <a:avLst/>
          </a:prstGeom>
          <a:noFill/>
          <a:ln w="9525">
            <a:noFill/>
          </a:ln>
        </p:spPr>
      </p:pic>
      <p:sp>
        <p:nvSpPr>
          <p:cNvPr id="2051" name="Rectangle 3"/>
          <p:cNvSpPr>
            <a:spLocks noGrp="1" noChangeArrowheads="1"/>
          </p:cNvSpPr>
          <p:nvPr>
            <p:ph type="ctrTitle"/>
          </p:nvPr>
        </p:nvSpPr>
        <p:spPr>
          <a:xfrm>
            <a:off x="468313" y="897731"/>
            <a:ext cx="8207375" cy="812006"/>
          </a:xfrm>
        </p:spPr>
        <p:txBody>
          <a:bodyPr/>
          <a:lstStyle>
            <a:lvl1pPr algn="ctr">
              <a:defRPr>
                <a:solidFill>
                  <a:schemeClr val="bg1"/>
                </a:solidFill>
              </a:defRPr>
            </a:lvl1pPr>
          </a:lstStyle>
          <a:p>
            <a:pPr lvl="0"/>
            <a:r>
              <a:rPr lang="en-US" altLang="zh-CN" noProof="0" smtClean="0"/>
              <a:t>Click to edit Master title style</a:t>
            </a:r>
            <a:endParaRPr lang="en-US" altLang="zh-CN" noProof="0" smtClean="0"/>
          </a:p>
        </p:txBody>
      </p:sp>
      <p:sp>
        <p:nvSpPr>
          <p:cNvPr id="2052" name="Rectangle 4"/>
          <p:cNvSpPr>
            <a:spLocks noGrp="1" noChangeArrowheads="1"/>
          </p:cNvSpPr>
          <p:nvPr>
            <p:ph type="subTitle" idx="1"/>
          </p:nvPr>
        </p:nvSpPr>
        <p:spPr>
          <a:xfrm>
            <a:off x="469900" y="1816894"/>
            <a:ext cx="8212138" cy="1314450"/>
          </a:xfrm>
        </p:spPr>
        <p:txBody>
          <a:bodyPr/>
          <a:lstStyle>
            <a:lvl1pPr marL="0" indent="0" algn="ctr">
              <a:buFontTx/>
              <a:buNone/>
              <a:defRPr>
                <a:solidFill>
                  <a:schemeClr val="bg1"/>
                </a:solidFill>
              </a:defRPr>
            </a:lvl1pPr>
          </a:lstStyle>
          <a:p>
            <a:pPr lvl="0"/>
            <a:r>
              <a:rPr lang="en-US" altLang="zh-CN" noProof="0" smtClean="0"/>
              <a:t>Click to edit Master subtitle style</a:t>
            </a:r>
            <a:endParaRPr lang="en-US" altLang="zh-CN" noProof="0" smtClean="0"/>
          </a:p>
        </p:txBody>
      </p:sp>
      <p:sp>
        <p:nvSpPr>
          <p:cNvPr id="9" name="Rectangle 5"/>
          <p:cNvSpPr>
            <a:spLocks noGrp="1" noChangeArrowheads="1"/>
          </p:cNvSpPr>
          <p:nvPr>
            <p:ph type="dt" sz="half" idx="2"/>
          </p:nvPr>
        </p:nvSpPr>
        <p:spPr bwMode="auto">
          <a:xfrm>
            <a:off x="457200" y="4683919"/>
            <a:ext cx="2133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 name="Rectangle 6"/>
          <p:cNvSpPr>
            <a:spLocks noGrp="1" noChangeArrowheads="1"/>
          </p:cNvSpPr>
          <p:nvPr>
            <p:ph type="ftr" sz="quarter" idx="3"/>
          </p:nvPr>
        </p:nvSpPr>
        <p:spPr bwMode="auto">
          <a:xfrm>
            <a:off x="3124200" y="4683919"/>
            <a:ext cx="2895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1" name="Rectangle 7"/>
          <p:cNvSpPr>
            <a:spLocks noGrp="1" noChangeArrowheads="1"/>
          </p:cNvSpPr>
          <p:nvPr>
            <p:ph type="sldNum" sz="quarter" idx="4"/>
          </p:nvPr>
        </p:nvSpPr>
        <p:spPr bwMode="auto">
          <a:xfrm>
            <a:off x="6553200" y="4683919"/>
            <a:ext cx="2133600" cy="3571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8544C22-EC13-4D2B-BB53-07ACC9C2DCD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42875"/>
            <a:ext cx="2057400" cy="44529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42875"/>
            <a:ext cx="6019800" cy="44529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8544C22-EC13-4D2B-BB53-07ACC9C2DCD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8544C22-EC13-4D2B-BB53-07ACC9C2DCD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3442097"/>
            <a:ext cx="7886700" cy="1125140"/>
          </a:xfrm>
        </p:spPr>
        <p:txBody>
          <a:bodyPr/>
          <a:lstStyle>
            <a:lvl1pPr marL="0" indent="0">
              <a:buNone/>
              <a:defRPr sz="1800"/>
            </a:lvl1pPr>
            <a:lvl2pPr marL="342900" indent="0">
              <a:buNone/>
              <a:defRPr sz="1500"/>
            </a:lvl2pPr>
            <a:lvl3pPr marL="685800" indent="0">
              <a:buNone/>
              <a:defRPr sz="135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8544C22-EC13-4D2B-BB53-07ACC9C2DCD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881063"/>
            <a:ext cx="4038600" cy="371475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881063"/>
            <a:ext cx="4038600" cy="371475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8544C22-EC13-4D2B-BB53-07ACC9C2DCD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273844"/>
            <a:ext cx="7886700" cy="994172"/>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260872"/>
            <a:ext cx="3868737"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30238" y="1878806"/>
            <a:ext cx="3868737" cy="276344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260872"/>
            <a:ext cx="3887788"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1878806"/>
            <a:ext cx="3887788" cy="2763441"/>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8544C22-EC13-4D2B-BB53-07ACC9C2DCD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p>
            <a:pPr marL="0" lvl="0" indent="0" algn="r" rtl="0">
              <a:spcBef>
                <a:spcPts val="0"/>
              </a:spcBef>
              <a:spcAft>
                <a:spcPts val="0"/>
              </a:spcAft>
              <a:buNone/>
            </a:pPr>
            <a:fld id="{00000000-1234-1234-1234-123412341234}" type="slidenum">
              <a:rPr lang="en-GB"/>
            </a:fld>
            <a:endParaRPr lang="en-GB"/>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p>
            <a:pPr marL="0" lvl="0" indent="0" algn="r" rtl="0">
              <a:spcBef>
                <a:spcPts val="0"/>
              </a:spcBef>
              <a:spcAft>
                <a:spcPts val="0"/>
              </a:spcAft>
              <a:buNone/>
            </a:pPr>
            <a:fld id="{00000000-1234-1234-1234-123412341234}" type="slidenum">
              <a:rPr lang="en-GB"/>
            </a:fld>
            <a:endParaRPr lang="en-GB"/>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342900"/>
            <a:ext cx="2949575" cy="120015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788"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30238"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8544C22-EC13-4D2B-BB53-07ACC9C2DCD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342900"/>
            <a:ext cx="2949575" cy="120015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788" y="740569"/>
            <a:ext cx="4629150" cy="3655219"/>
          </a:xfrm>
        </p:spPr>
        <p:txBody>
          <a:bodyPr vert="horz" wrap="square" lIns="91440" tIns="45720" rIns="91440" bIns="45720" numCol="1" anchor="t" anchorCtr="0" compatLnSpc="1"/>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630238" y="1543050"/>
            <a:ext cx="2949575"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38544C22-EC13-4D2B-BB53-07ACC9C2DCDB}"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2.jpe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1026" name="Picture 9"/>
          <p:cNvPicPr>
            <a:picLocks noChangeAspect="1"/>
          </p:cNvPicPr>
          <p:nvPr/>
        </p:nvPicPr>
        <p:blipFill>
          <a:blip r:embed="rId13"/>
          <a:stretch>
            <a:fillRect/>
          </a:stretch>
        </p:blipFill>
        <p:spPr>
          <a:xfrm>
            <a:off x="0" y="0"/>
            <a:ext cx="9156700" cy="5143500"/>
          </a:xfrm>
          <a:prstGeom prst="rect">
            <a:avLst/>
          </a:prstGeom>
          <a:noFill/>
          <a:ln w="9525">
            <a:noFill/>
          </a:ln>
        </p:spPr>
      </p:pic>
      <p:sp>
        <p:nvSpPr>
          <p:cNvPr id="1027" name="Rectangle 3"/>
          <p:cNvSpPr>
            <a:spLocks noGrp="1"/>
          </p:cNvSpPr>
          <p:nvPr>
            <p:ph type="title"/>
          </p:nvPr>
        </p:nvSpPr>
        <p:spPr>
          <a:xfrm>
            <a:off x="457200" y="142875"/>
            <a:ext cx="8229600" cy="436960"/>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8" name="Rectangle 4"/>
          <p:cNvSpPr>
            <a:spLocks noGrp="1"/>
          </p:cNvSpPr>
          <p:nvPr>
            <p:ph type="body" idx="1"/>
          </p:nvPr>
        </p:nvSpPr>
        <p:spPr>
          <a:xfrm>
            <a:off x="457200" y="881063"/>
            <a:ext cx="8229600" cy="371475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457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05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0" name="Rectangle 6"/>
          <p:cNvSpPr>
            <a:spLocks noGrp="1" noChangeArrowheads="1"/>
          </p:cNvSpPr>
          <p:nvPr>
            <p:ph type="ftr" sz="quarter" idx="3"/>
          </p:nvPr>
        </p:nvSpPr>
        <p:spPr bwMode="auto">
          <a:xfrm>
            <a:off x="3124200" y="4683919"/>
            <a:ext cx="2895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05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1" name="Rectangle 7"/>
          <p:cNvSpPr>
            <a:spLocks noGrp="1" noChangeArrowheads="1"/>
          </p:cNvSpPr>
          <p:nvPr>
            <p:ph type="sldNum" sz="quarter" idx="4"/>
          </p:nvPr>
        </p:nvSpPr>
        <p:spPr bwMode="auto">
          <a:xfrm>
            <a:off x="6553200" y="4683919"/>
            <a:ext cx="2133600" cy="357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050"/>
            </a:lvl1pPr>
          </a:lstStyle>
          <a:p>
            <a:pPr marL="0" lvl="0" indent="0" algn="r" rtl="0">
              <a:spcBef>
                <a:spcPts val="0"/>
              </a:spcBef>
              <a:spcAft>
                <a:spcPts val="0"/>
              </a:spcAft>
              <a:buNone/>
            </a:pPr>
            <a:fld id="{00000000-1234-1234-1234-123412341234}" type="slidenum">
              <a:rPr lang="en-GB"/>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27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257175" indent="-257175" algn="l" rtl="0" fontAlgn="base">
        <a:spcBef>
          <a:spcPct val="15000"/>
        </a:spcBef>
        <a:spcAft>
          <a:spcPct val="0"/>
        </a:spcAft>
        <a:buChar char="•"/>
        <a:defRPr sz="2400" kern="1200">
          <a:solidFill>
            <a:schemeClr val="tx1"/>
          </a:solidFill>
          <a:latin typeface="+mn-lt"/>
          <a:ea typeface="+mn-ea"/>
          <a:cs typeface="+mn-cs"/>
        </a:defRPr>
      </a:lvl1pPr>
      <a:lvl2pPr marL="557530" indent="-213995" algn="l" rtl="0" fontAlgn="base">
        <a:spcBef>
          <a:spcPct val="15000"/>
        </a:spcBef>
        <a:spcAft>
          <a:spcPct val="0"/>
        </a:spcAft>
        <a:buChar char="–"/>
        <a:defRPr sz="2100" kern="1200">
          <a:solidFill>
            <a:schemeClr val="tx1"/>
          </a:solidFill>
          <a:latin typeface="+mn-lt"/>
          <a:ea typeface="+mn-ea"/>
          <a:cs typeface="+mn-cs"/>
        </a:defRPr>
      </a:lvl2pPr>
      <a:lvl3pPr marL="857250" indent="-171450" algn="l" rtl="0" fontAlgn="base">
        <a:spcBef>
          <a:spcPct val="15000"/>
        </a:spcBef>
        <a:spcAft>
          <a:spcPct val="0"/>
        </a:spcAft>
        <a:buChar char="•"/>
        <a:defRPr sz="1800" kern="1200">
          <a:solidFill>
            <a:schemeClr val="tx1"/>
          </a:solidFill>
          <a:latin typeface="+mn-lt"/>
          <a:ea typeface="+mn-ea"/>
          <a:cs typeface="+mn-cs"/>
        </a:defRPr>
      </a:lvl3pPr>
      <a:lvl4pPr marL="1200150" indent="-171450" algn="l" rtl="0" fontAlgn="base">
        <a:spcBef>
          <a:spcPct val="15000"/>
        </a:spcBef>
        <a:spcAft>
          <a:spcPct val="0"/>
        </a:spcAft>
        <a:buChar char="–"/>
        <a:defRPr sz="1500" kern="1200">
          <a:solidFill>
            <a:schemeClr val="tx1"/>
          </a:solidFill>
          <a:latin typeface="+mn-lt"/>
          <a:ea typeface="+mn-ea"/>
          <a:cs typeface="+mn-cs"/>
        </a:defRPr>
      </a:lvl4pPr>
      <a:lvl5pPr marL="1543050" indent="-171450" algn="l" rtl="0" fontAlgn="base">
        <a:spcBef>
          <a:spcPct val="15000"/>
        </a:spcBef>
        <a:spcAft>
          <a:spcPct val="0"/>
        </a:spcAft>
        <a:buChar char="»"/>
        <a:defRPr sz="15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4" name="Shape 54"/>
        <p:cNvGrpSpPr/>
        <p:nvPr/>
      </p:nvGrpSpPr>
      <p:grpSpPr>
        <a:xfrm>
          <a:off x="0" y="0"/>
          <a:ext cx="0" cy="0"/>
          <a:chOff x="0" y="0"/>
          <a:chExt cx="0" cy="0"/>
        </a:xfrm>
      </p:grpSpPr>
      <p:sp>
        <p:nvSpPr>
          <p:cNvPr id="55" name="Google Shape;55;p13"/>
          <p:cNvSpPr txBox="1"/>
          <p:nvPr>
            <p:ph type="ctrTitle"/>
          </p:nvPr>
        </p:nvSpPr>
        <p:spPr>
          <a:xfrm>
            <a:off x="315750" y="509500"/>
            <a:ext cx="8512500" cy="3784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br>
              <a:rPr lang="en-GB" sz="4200" b="1">
                <a:solidFill>
                  <a:schemeClr val="tx2">
                    <a:lumMod val="10000"/>
                  </a:schemeClr>
                </a:solidFill>
                <a:latin typeface="Montserrat" panose="00000500000000000000"/>
                <a:ea typeface="Montserrat" panose="00000500000000000000"/>
                <a:cs typeface="Montserrat" panose="00000500000000000000"/>
                <a:sym typeface="Montserrat" panose="00000500000000000000"/>
              </a:rPr>
            </a:br>
            <a:r>
              <a:rPr lang="en-US" altLang="en-GB" sz="4200" b="1">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																													Global Terrorism</a:t>
            </a:r>
            <a:br>
              <a:rPr lang="en-US" altLang="en-GB" sz="4200" b="1">
                <a:solidFill>
                  <a:schemeClr val="tx2">
                    <a:lumMod val="10000"/>
                  </a:schemeClr>
                </a:solidFill>
                <a:latin typeface="Montserrat" panose="00000500000000000000"/>
                <a:ea typeface="Montserrat" panose="00000500000000000000"/>
                <a:cs typeface="Montserrat" panose="00000500000000000000"/>
                <a:sym typeface="Montserrat" panose="00000500000000000000"/>
              </a:rPr>
            </a:br>
            <a:r>
              <a:rPr lang="en-US" altLang="en-GB" sz="4200" b="1">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	   </a:t>
            </a:r>
            <a:r>
              <a:rPr lang="en-US" altLang="en-GB" sz="54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Exploratory Data Analysis</a:t>
            </a:r>
            <a:r>
              <a:rPr lang="en-US" altLang="en-GB" sz="4200" b="1">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				</a:t>
            </a:r>
            <a:r>
              <a:rPr lang="en-US" altLang="en-GB" sz="42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Participants </a:t>
            </a:r>
            <a:r>
              <a:rPr lang="en-US" altLang="en-GB" sz="4200" b="1">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						  </a:t>
            </a:r>
            <a:r>
              <a:rPr lang="en-US" altLang="en-GB" sz="32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Ruchitha Kanakaiah Bijja</a:t>
            </a:r>
            <a:r>
              <a:rPr lang="en-US" altLang="en-GB" sz="4200" b="1">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		</a:t>
            </a:r>
            <a:br>
              <a:rPr lang="en-US" altLang="en-GB" sz="42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rPr>
            </a:br>
            <a:r>
              <a:rPr lang="en-US" altLang="en-GB" sz="42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			</a:t>
            </a:r>
            <a:r>
              <a:rPr lang="en-US" altLang="en-GB" sz="32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 	&amp;</a:t>
            </a:r>
            <a:br>
              <a:rPr lang="en-US" altLang="en-GB" sz="32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rPr>
            </a:br>
            <a:r>
              <a:rPr lang="en-US" altLang="en-GB" sz="32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 			Dinesh Bhuyan</a:t>
            </a:r>
            <a:endParaRPr lang="en-US" altLang="en-GB" sz="32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endParaRPr>
          </a:p>
          <a:p>
            <a:pPr marL="0" lvl="0" indent="0" algn="ctr" rtl="0">
              <a:lnSpc>
                <a:spcPct val="100000"/>
              </a:lnSpc>
              <a:spcBef>
                <a:spcPts val="0"/>
              </a:spcBef>
              <a:spcAft>
                <a:spcPts val="0"/>
              </a:spcAft>
              <a:buSzPts val="5200"/>
              <a:buNone/>
            </a:pPr>
            <a:r>
              <a:rPr lang="en-US" sz="20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rPr>
              <a:t> </a:t>
            </a:r>
            <a:endParaRPr sz="20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endParaRPr>
          </a:p>
          <a:p>
            <a:pPr marL="0" lvl="0" indent="0" algn="ctr" rtl="0">
              <a:spcBef>
                <a:spcPts val="0"/>
              </a:spcBef>
              <a:spcAft>
                <a:spcPts val="0"/>
              </a:spcAft>
              <a:buSzPts val="5200"/>
              <a:buNone/>
            </a:pPr>
            <a:endParaRPr sz="9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endParaRPr>
          </a:p>
          <a:p>
            <a:pPr marL="0" lvl="0" indent="0" algn="ctr" rtl="0">
              <a:spcBef>
                <a:spcPts val="0"/>
              </a:spcBef>
              <a:spcAft>
                <a:spcPts val="0"/>
              </a:spcAft>
              <a:buSzPts val="5200"/>
              <a:buNone/>
            </a:pPr>
            <a:endParaRPr sz="900" b="1" baseline="-25000">
              <a:solidFill>
                <a:schemeClr val="tx2">
                  <a:lumMod val="10000"/>
                </a:schemeClr>
              </a:solidFill>
              <a:latin typeface="Montserrat" panose="00000500000000000000"/>
              <a:ea typeface="Montserrat" panose="00000500000000000000"/>
              <a:cs typeface="Montserrat" panose="00000500000000000000"/>
              <a:sym typeface="Montserrat" panose="0000050000000000000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480060" y="142875"/>
            <a:ext cx="8229600" cy="436960"/>
          </a:xfrm>
        </p:spPr>
        <p:txBody>
          <a:bodyPr/>
          <a:p>
            <a:pPr algn="ct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To know the target type of terrorists</a:t>
            </a: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b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endParaRPr>
          </a:p>
        </p:txBody>
      </p:sp>
      <p:sp>
        <p:nvSpPr>
          <p:cNvPr id="3" name="Text Placeholder 2"/>
          <p:cNvSpPr/>
          <p:nvPr>
            <p:ph type="body" idx="1"/>
          </p:nvPr>
        </p:nvSpPr>
        <p:spPr/>
        <p:txBody>
          <a:bodyPr/>
          <a:p>
            <a:pPr marL="114300" indent="0">
              <a:buNone/>
            </a:pPr>
            <a:r>
              <a:rPr lang="en-US">
                <a:solidFill>
                  <a:schemeClr val="tx1"/>
                </a:solidFill>
              </a:rPr>
              <a:t>The attached picture</a:t>
            </a:r>
            <a:endParaRPr lang="en-US">
              <a:solidFill>
                <a:schemeClr val="tx1"/>
              </a:solidFill>
            </a:endParaRPr>
          </a:p>
          <a:p>
            <a:pPr marL="114300" indent="0">
              <a:buNone/>
            </a:pPr>
            <a:r>
              <a:rPr lang="en-US">
                <a:solidFill>
                  <a:schemeClr val="tx1"/>
                </a:solidFill>
              </a:rPr>
              <a:t>depicts that most of</a:t>
            </a:r>
            <a:endParaRPr lang="en-US">
              <a:solidFill>
                <a:schemeClr val="tx1"/>
              </a:solidFill>
            </a:endParaRPr>
          </a:p>
          <a:p>
            <a:pPr marL="114300" indent="0">
              <a:buNone/>
            </a:pPr>
            <a:r>
              <a:rPr lang="en-US">
                <a:solidFill>
                  <a:schemeClr val="tx1"/>
                </a:solidFill>
              </a:rPr>
              <a:t>the terrorist gangs</a:t>
            </a:r>
            <a:endParaRPr lang="en-US">
              <a:solidFill>
                <a:schemeClr val="tx1"/>
              </a:solidFill>
            </a:endParaRPr>
          </a:p>
          <a:p>
            <a:pPr marL="114300" indent="0">
              <a:buNone/>
            </a:pPr>
            <a:r>
              <a:rPr lang="en-US">
                <a:solidFill>
                  <a:schemeClr val="tx1"/>
                </a:solidFill>
              </a:rPr>
              <a:t>targeted the private</a:t>
            </a:r>
            <a:endParaRPr lang="en-US">
              <a:solidFill>
                <a:schemeClr val="tx1"/>
              </a:solidFill>
            </a:endParaRPr>
          </a:p>
          <a:p>
            <a:pPr marL="114300" indent="0">
              <a:buNone/>
            </a:pPr>
            <a:r>
              <a:rPr lang="en-US">
                <a:solidFill>
                  <a:schemeClr val="tx1"/>
                </a:solidFill>
              </a:rPr>
              <a:t>citizens and</a:t>
            </a:r>
            <a:endParaRPr lang="en-US">
              <a:solidFill>
                <a:schemeClr val="tx1"/>
              </a:solidFill>
            </a:endParaRPr>
          </a:p>
          <a:p>
            <a:pPr marL="114300" indent="0">
              <a:buNone/>
            </a:pPr>
            <a:r>
              <a:rPr lang="en-US">
                <a:solidFill>
                  <a:schemeClr val="tx1"/>
                </a:solidFill>
              </a:rPr>
              <a:t>property followed</a:t>
            </a:r>
            <a:endParaRPr lang="en-US">
              <a:solidFill>
                <a:schemeClr val="tx1"/>
              </a:solidFill>
            </a:endParaRPr>
          </a:p>
          <a:p>
            <a:pPr marL="114300" indent="0">
              <a:buNone/>
            </a:pPr>
            <a:r>
              <a:rPr lang="en-US">
                <a:solidFill>
                  <a:schemeClr val="tx1"/>
                </a:solidFill>
              </a:rPr>
              <a:t>by military, police</a:t>
            </a:r>
            <a:endParaRPr lang="en-US">
              <a:solidFill>
                <a:schemeClr val="tx1"/>
              </a:solidFill>
            </a:endParaRPr>
          </a:p>
        </p:txBody>
      </p:sp>
      <p:pic>
        <p:nvPicPr>
          <p:cNvPr id="4" name="Picture 3" descr="Screenshot (9)"/>
          <p:cNvPicPr>
            <a:picLocks noChangeAspect="1"/>
          </p:cNvPicPr>
          <p:nvPr/>
        </p:nvPicPr>
        <p:blipFill>
          <a:blip r:embed="rId1"/>
          <a:stretch>
            <a:fillRect/>
          </a:stretch>
        </p:blipFill>
        <p:spPr>
          <a:xfrm>
            <a:off x="3475990" y="1371600"/>
            <a:ext cx="5135880" cy="273431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517525" y="142875"/>
            <a:ext cx="8169275" cy="738505"/>
          </a:xfrm>
        </p:spPr>
        <p:txBody>
          <a:bodyPr/>
          <a:p>
            <a:pPr algn="ct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Compare the Number of kills and number of wounds</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endParaRPr>
          </a:p>
        </p:txBody>
      </p:sp>
      <p:sp>
        <p:nvSpPr>
          <p:cNvPr id="3" name="Text Placeholder 2"/>
          <p:cNvSpPr/>
          <p:nvPr>
            <p:ph type="body" idx="1"/>
          </p:nvPr>
        </p:nvSpPr>
        <p:spPr/>
        <p:txBody>
          <a:bodyPr/>
          <a:p>
            <a:pPr marL="114300" indent="0">
              <a:buNone/>
            </a:pPr>
            <a:endParaRPr lang="en-US" sz="2000">
              <a:solidFill>
                <a:schemeClr val="tx1"/>
              </a:solidFill>
            </a:endParaRPr>
          </a:p>
          <a:p>
            <a:pPr marL="114300" indent="0">
              <a:buNone/>
            </a:pPr>
            <a:r>
              <a:rPr lang="en-US" sz="2000">
                <a:solidFill>
                  <a:schemeClr val="tx1"/>
                </a:solidFill>
              </a:rPr>
              <a:t>The attached graph</a:t>
            </a:r>
            <a:endParaRPr lang="en-US" sz="2000">
              <a:solidFill>
                <a:schemeClr val="tx1"/>
              </a:solidFill>
            </a:endParaRPr>
          </a:p>
          <a:p>
            <a:pPr marL="114300" indent="0">
              <a:buNone/>
            </a:pPr>
            <a:r>
              <a:rPr lang="en-US" sz="2000">
                <a:solidFill>
                  <a:schemeClr val="tx1"/>
                </a:solidFill>
              </a:rPr>
              <a:t>shows the number of</a:t>
            </a:r>
            <a:endParaRPr lang="en-US" sz="2000">
              <a:solidFill>
                <a:schemeClr val="tx1"/>
              </a:solidFill>
            </a:endParaRPr>
          </a:p>
          <a:p>
            <a:pPr marL="114300" indent="0">
              <a:buNone/>
            </a:pPr>
            <a:r>
              <a:rPr lang="en-US" sz="2000">
                <a:solidFill>
                  <a:schemeClr val="tx1"/>
                </a:solidFill>
              </a:rPr>
              <a:t>kills and number of</a:t>
            </a:r>
            <a:endParaRPr lang="en-US" sz="2000">
              <a:solidFill>
                <a:schemeClr val="tx1"/>
              </a:solidFill>
            </a:endParaRPr>
          </a:p>
          <a:p>
            <a:pPr marL="114300" indent="0">
              <a:buNone/>
            </a:pPr>
            <a:r>
              <a:rPr lang="en-US" sz="2000">
                <a:solidFill>
                  <a:schemeClr val="tx1"/>
                </a:solidFill>
              </a:rPr>
              <a:t>wounds by different</a:t>
            </a:r>
            <a:endParaRPr lang="en-US" sz="2000">
              <a:solidFill>
                <a:schemeClr val="tx1"/>
              </a:solidFill>
            </a:endParaRPr>
          </a:p>
          <a:p>
            <a:pPr marL="114300" indent="0">
              <a:buNone/>
            </a:pPr>
            <a:r>
              <a:rPr lang="en-US" sz="2000">
                <a:solidFill>
                  <a:schemeClr val="tx1"/>
                </a:solidFill>
              </a:rPr>
              <a:t>terrorist groups.</a:t>
            </a:r>
            <a:endParaRPr lang="en-US" sz="2000">
              <a:solidFill>
                <a:schemeClr val="tx1"/>
              </a:solidFill>
            </a:endParaRPr>
          </a:p>
        </p:txBody>
      </p:sp>
      <p:pic>
        <p:nvPicPr>
          <p:cNvPr id="4" name="Picture 3" descr="Screenshot (10)"/>
          <p:cNvPicPr>
            <a:picLocks noChangeAspect="1"/>
          </p:cNvPicPr>
          <p:nvPr/>
        </p:nvPicPr>
        <p:blipFill>
          <a:blip r:embed="rId1"/>
          <a:stretch>
            <a:fillRect/>
          </a:stretch>
        </p:blipFill>
        <p:spPr>
          <a:xfrm>
            <a:off x="3147695" y="1350010"/>
            <a:ext cx="5393055" cy="254889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pPr algn="ct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Terrorist group name and number of killed</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endParaRPr>
          </a:p>
        </p:txBody>
      </p:sp>
      <p:sp>
        <p:nvSpPr>
          <p:cNvPr id="3" name="Text Placeholder 2"/>
          <p:cNvSpPr/>
          <p:nvPr>
            <p:ph type="body" idx="1"/>
          </p:nvPr>
        </p:nvSpPr>
        <p:spPr/>
        <p:txBody>
          <a:bodyPr/>
          <a:p>
            <a:pPr marL="114300" indent="0">
              <a:buNone/>
            </a:pPr>
            <a:endParaRPr lang="en-US" sz="1800">
              <a:solidFill>
                <a:schemeClr val="tx1"/>
              </a:solidFill>
            </a:endParaRPr>
          </a:p>
          <a:p>
            <a:pPr marL="114300" indent="0">
              <a:buNone/>
            </a:pPr>
            <a:r>
              <a:rPr lang="en-US" sz="1800">
                <a:solidFill>
                  <a:schemeClr val="tx1"/>
                </a:solidFill>
              </a:rPr>
              <a:t>From the bar graph, which shows</a:t>
            </a:r>
            <a:endParaRPr lang="en-US" sz="1800">
              <a:solidFill>
                <a:schemeClr val="tx1"/>
              </a:solidFill>
            </a:endParaRPr>
          </a:p>
          <a:p>
            <a:pPr marL="114300" indent="0">
              <a:buNone/>
            </a:pPr>
            <a:r>
              <a:rPr lang="en-US" sz="1800">
                <a:solidFill>
                  <a:schemeClr val="tx1"/>
                </a:solidFill>
              </a:rPr>
              <a:t>the number of people killed by</a:t>
            </a:r>
            <a:endParaRPr lang="en-US" sz="1800">
              <a:solidFill>
                <a:schemeClr val="tx1"/>
              </a:solidFill>
            </a:endParaRPr>
          </a:p>
          <a:p>
            <a:pPr marL="114300" indent="0">
              <a:buNone/>
            </a:pPr>
            <a:r>
              <a:rPr lang="en-US" sz="1800">
                <a:solidFill>
                  <a:schemeClr val="tx1"/>
                </a:solidFill>
              </a:rPr>
              <a:t>different terrorist groups, we can</a:t>
            </a:r>
            <a:endParaRPr lang="en-US" sz="1800">
              <a:solidFill>
                <a:schemeClr val="tx1"/>
              </a:solidFill>
            </a:endParaRPr>
          </a:p>
          <a:p>
            <a:pPr marL="114300" indent="0">
              <a:buNone/>
            </a:pPr>
            <a:r>
              <a:rPr lang="en-US" sz="1800">
                <a:solidFill>
                  <a:schemeClr val="tx1"/>
                </a:solidFill>
              </a:rPr>
              <a:t>say that most people were killed</a:t>
            </a:r>
            <a:endParaRPr lang="en-US" sz="1800">
              <a:solidFill>
                <a:schemeClr val="tx1"/>
              </a:solidFill>
            </a:endParaRPr>
          </a:p>
          <a:p>
            <a:pPr marL="114300" indent="0">
              <a:buNone/>
            </a:pPr>
            <a:r>
              <a:rPr lang="en-US" sz="1800">
                <a:solidFill>
                  <a:schemeClr val="tx1"/>
                </a:solidFill>
              </a:rPr>
              <a:t>by terrorists which is unknown</a:t>
            </a:r>
            <a:endParaRPr lang="en-US" sz="1800">
              <a:solidFill>
                <a:schemeClr val="tx1"/>
              </a:solidFill>
            </a:endParaRPr>
          </a:p>
          <a:p>
            <a:pPr marL="114300" indent="0">
              <a:buNone/>
            </a:pPr>
            <a:r>
              <a:rPr lang="en-US" sz="1800">
                <a:solidFill>
                  <a:schemeClr val="tx1"/>
                </a:solidFill>
              </a:rPr>
              <a:t>followed by ISIL and the least</a:t>
            </a:r>
            <a:endParaRPr lang="en-US" sz="1800">
              <a:solidFill>
                <a:schemeClr val="tx1"/>
              </a:solidFill>
            </a:endParaRPr>
          </a:p>
          <a:p>
            <a:pPr marL="114300" indent="0">
              <a:buNone/>
            </a:pPr>
            <a:r>
              <a:rPr lang="en-US" sz="1800">
                <a:solidFill>
                  <a:schemeClr val="tx1"/>
                </a:solidFill>
              </a:rPr>
              <a:t>number of people were killed by</a:t>
            </a:r>
            <a:endParaRPr lang="en-US" sz="1800">
              <a:solidFill>
                <a:schemeClr val="tx1"/>
              </a:solidFill>
            </a:endParaRPr>
          </a:p>
          <a:p>
            <a:pPr marL="114300" indent="0">
              <a:buNone/>
            </a:pPr>
            <a:r>
              <a:rPr lang="en-US" sz="1800">
                <a:solidFill>
                  <a:schemeClr val="tx1"/>
                </a:solidFill>
              </a:rPr>
              <a:t>Hutu extremists group.</a:t>
            </a:r>
            <a:endParaRPr lang="en-US" sz="1800">
              <a:solidFill>
                <a:schemeClr val="tx1"/>
              </a:solidFill>
            </a:endParaRPr>
          </a:p>
        </p:txBody>
      </p:sp>
      <p:pic>
        <p:nvPicPr>
          <p:cNvPr id="6" name="Picture 5" descr="2"/>
          <p:cNvPicPr>
            <a:picLocks noChangeAspect="1"/>
          </p:cNvPicPr>
          <p:nvPr/>
        </p:nvPicPr>
        <p:blipFill>
          <a:blip r:embed="rId1"/>
          <a:stretch>
            <a:fillRect/>
          </a:stretch>
        </p:blipFill>
        <p:spPr>
          <a:xfrm>
            <a:off x="4194810" y="1050925"/>
            <a:ext cx="4592955" cy="385191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pPr algn="ct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a:t>
            </a: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b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Max number of kill in each </a:t>
            </a: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country which is greater than 200</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endParaRPr>
          </a:p>
        </p:txBody>
      </p:sp>
      <p:sp>
        <p:nvSpPr>
          <p:cNvPr id="3" name="Text Placeholder 2"/>
          <p:cNvSpPr/>
          <p:nvPr>
            <p:ph type="body" idx="1"/>
          </p:nvPr>
        </p:nvSpPr>
        <p:spPr/>
        <p:txBody>
          <a:bodyPr/>
          <a:p>
            <a:pPr marL="114300" indent="0">
              <a:buNone/>
            </a:pPr>
            <a:endParaRPr lang="en-US" sz="2000">
              <a:solidFill>
                <a:schemeClr val="tx1"/>
              </a:solidFill>
            </a:endParaRPr>
          </a:p>
          <a:p>
            <a:pPr marL="114300" indent="0">
              <a:buNone/>
            </a:pPr>
            <a:endParaRPr lang="en-US" sz="2000">
              <a:solidFill>
                <a:schemeClr val="tx1"/>
              </a:solidFill>
            </a:endParaRPr>
          </a:p>
          <a:p>
            <a:pPr marL="114300" indent="0">
              <a:buNone/>
            </a:pPr>
            <a:r>
              <a:rPr lang="en-US" sz="2000">
                <a:solidFill>
                  <a:schemeClr val="tx1"/>
                </a:solidFill>
              </a:rPr>
              <a:t>The attached bar graph displays</a:t>
            </a:r>
            <a:endParaRPr lang="en-US" sz="2000">
              <a:solidFill>
                <a:schemeClr val="tx1"/>
              </a:solidFill>
            </a:endParaRPr>
          </a:p>
          <a:p>
            <a:pPr marL="114300" indent="0">
              <a:buNone/>
            </a:pPr>
            <a:r>
              <a:rPr lang="en-US" sz="2000">
                <a:solidFill>
                  <a:schemeClr val="tx1"/>
                </a:solidFill>
              </a:rPr>
              <a:t>the total number of people killed</a:t>
            </a:r>
            <a:endParaRPr lang="en-US" sz="2000">
              <a:solidFill>
                <a:schemeClr val="tx1"/>
              </a:solidFill>
            </a:endParaRPr>
          </a:p>
          <a:p>
            <a:pPr marL="114300" indent="0">
              <a:buNone/>
            </a:pPr>
            <a:r>
              <a:rPr lang="en-US" sz="2000">
                <a:solidFill>
                  <a:schemeClr val="tx1"/>
                </a:solidFill>
              </a:rPr>
              <a:t>in different countries. We can say</a:t>
            </a:r>
            <a:endParaRPr lang="en-US" sz="2000">
              <a:solidFill>
                <a:schemeClr val="tx1"/>
              </a:solidFill>
            </a:endParaRPr>
          </a:p>
          <a:p>
            <a:pPr marL="114300" indent="0">
              <a:buNone/>
            </a:pPr>
            <a:r>
              <a:rPr lang="en-US" sz="2000">
                <a:solidFill>
                  <a:schemeClr val="tx1"/>
                </a:solidFill>
              </a:rPr>
              <a:t>that the most people were killed</a:t>
            </a:r>
            <a:endParaRPr lang="en-US" sz="2000">
              <a:solidFill>
                <a:schemeClr val="tx1"/>
              </a:solidFill>
            </a:endParaRPr>
          </a:p>
          <a:p>
            <a:pPr marL="114300" indent="0">
              <a:buNone/>
            </a:pPr>
            <a:r>
              <a:rPr lang="en-US" sz="2000">
                <a:solidFill>
                  <a:schemeClr val="tx1"/>
                </a:solidFill>
              </a:rPr>
              <a:t>in United States i.e., 1384 people.</a:t>
            </a:r>
            <a:endParaRPr lang="en-US" sz="2000">
              <a:solidFill>
                <a:schemeClr val="tx1"/>
              </a:solidFill>
            </a:endParaRPr>
          </a:p>
        </p:txBody>
      </p:sp>
      <p:pic>
        <p:nvPicPr>
          <p:cNvPr id="4" name="Picture 3" descr="Screenshot (12)"/>
          <p:cNvPicPr>
            <a:picLocks noChangeAspect="1"/>
          </p:cNvPicPr>
          <p:nvPr/>
        </p:nvPicPr>
        <p:blipFill>
          <a:blip r:embed="rId1"/>
          <a:stretch>
            <a:fillRect/>
          </a:stretch>
        </p:blipFill>
        <p:spPr>
          <a:xfrm>
            <a:off x="4488815" y="1559560"/>
            <a:ext cx="4070985" cy="292227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AL-QAIDA		</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endParaRPr>
          </a:p>
        </p:txBody>
      </p:sp>
      <p:sp>
        <p:nvSpPr>
          <p:cNvPr id="3" name="Text Placeholder 2"/>
          <p:cNvSpPr/>
          <p:nvPr>
            <p:ph type="body" idx="1"/>
          </p:nvPr>
        </p:nvSpPr>
        <p:spPr/>
        <p:txBody>
          <a:bodyPr/>
          <a:p>
            <a:pPr marL="114300" indent="0">
              <a:buNone/>
            </a:pPr>
            <a:r>
              <a:rPr lang="en-US" sz="2000">
                <a:solidFill>
                  <a:schemeClr val="tx1"/>
                </a:solidFill>
              </a:rPr>
              <a:t>AL_Qaida the most mischievous gang in early 20's have done most number kill till date and the weapon used for killing are</a:t>
            </a:r>
            <a:endParaRPr lang="en-US" sz="2000">
              <a:solidFill>
                <a:schemeClr val="tx1"/>
              </a:solidFill>
            </a:endParaRPr>
          </a:p>
          <a:p>
            <a:pPr marL="114300" indent="0">
              <a:buNone/>
            </a:pPr>
            <a:r>
              <a:rPr lang="en-US" sz="2000">
                <a:solidFill>
                  <a:schemeClr val="tx1"/>
                </a:solidFill>
              </a:rPr>
              <a:t>only two:</a:t>
            </a:r>
            <a:endParaRPr lang="en-US" sz="2000">
              <a:solidFill>
                <a:schemeClr val="tx1"/>
              </a:solidFill>
            </a:endParaRPr>
          </a:p>
          <a:p>
            <a:pPr marL="114300" indent="0">
              <a:buNone/>
            </a:pPr>
            <a:r>
              <a:rPr lang="en-US" sz="2000">
                <a:solidFill>
                  <a:schemeClr val="tx1"/>
                </a:solidFill>
              </a:rPr>
              <a:t>Explosives and vehicle-borne explosive</a:t>
            </a:r>
            <a:endParaRPr lang="en-US" sz="2000">
              <a:solidFill>
                <a:schemeClr val="tx1"/>
              </a:solidFill>
            </a:endParaRPr>
          </a:p>
          <a:p>
            <a:pPr marL="114300" indent="0">
              <a:buNone/>
            </a:pPr>
            <a:r>
              <a:rPr lang="en-US" sz="2000">
                <a:solidFill>
                  <a:schemeClr val="tx1"/>
                </a:solidFill>
              </a:rPr>
              <a:t>so if we control on the illegal transportation of weapons then we can reduce terrorist activities.</a:t>
            </a:r>
            <a:endParaRPr lang="en-US" sz="2000">
              <a:solidFill>
                <a:schemeClr val="tx1"/>
              </a:solidFill>
            </a:endParaRPr>
          </a:p>
          <a:p>
            <a:pPr marL="114300" indent="0">
              <a:buNone/>
            </a:pPr>
            <a:r>
              <a:rPr lang="en-US" sz="2000">
                <a:solidFill>
                  <a:schemeClr val="tx1"/>
                </a:solidFill>
              </a:rPr>
              <a:t>We can see that in only one year (2001) there were 2 attacks on the same day and on the same country......</a:t>
            </a:r>
            <a:endParaRPr lang="en-US" sz="2000">
              <a:solidFill>
                <a:schemeClr val="tx1"/>
              </a:solidFill>
            </a:endParaRPr>
          </a:p>
          <a:p>
            <a:pPr marL="114300" indent="0">
              <a:buNone/>
            </a:pPr>
            <a:r>
              <a:rPr lang="en-US" sz="2000">
                <a:solidFill>
                  <a:schemeClr val="tx1"/>
                </a:solidFill>
              </a:rPr>
              <a:t>so we can say that there might me some dispute between USA</a:t>
            </a:r>
            <a:endParaRPr lang="en-US" sz="2000">
              <a:solidFill>
                <a:schemeClr val="tx1"/>
              </a:solidFill>
            </a:endParaRPr>
          </a:p>
          <a:p>
            <a:pPr marL="114300" indent="0">
              <a:buNone/>
            </a:pPr>
            <a:r>
              <a:rPr lang="en-US" sz="2000">
                <a:solidFill>
                  <a:schemeClr val="tx1"/>
                </a:solidFill>
              </a:rPr>
              <a:t>and Al_Qaida</a:t>
            </a:r>
            <a:endParaRPr lang="en-US" sz="2000">
              <a:solidFill>
                <a:schemeClr val="tx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a:t>
            </a: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a:t>
            </a: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To check which region is affected</a:t>
            </a: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by terrorism in each year</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endParaRPr>
          </a:p>
        </p:txBody>
      </p:sp>
      <p:sp>
        <p:nvSpPr>
          <p:cNvPr id="3" name="Text Placeholder 2"/>
          <p:cNvSpPr/>
          <p:nvPr>
            <p:ph type="body" idx="1"/>
          </p:nvPr>
        </p:nvSpPr>
        <p:spPr/>
        <p:txBody>
          <a:bodyPr/>
          <a:p>
            <a:pPr marL="114300" indent="0">
              <a:buNone/>
            </a:pPr>
            <a:r>
              <a:rPr lang="en-US" sz="2000">
                <a:solidFill>
                  <a:schemeClr val="tx1"/>
                </a:solidFill>
              </a:rPr>
              <a:t> </a:t>
            </a:r>
            <a:endParaRPr lang="en-US" sz="2000">
              <a:solidFill>
                <a:schemeClr val="tx1"/>
              </a:solidFill>
            </a:endParaRPr>
          </a:p>
          <a:p>
            <a:pPr marL="114300" indent="0">
              <a:buNone/>
            </a:pPr>
            <a:endParaRPr lang="en-US" sz="2000">
              <a:solidFill>
                <a:schemeClr val="tx1"/>
              </a:solidFill>
            </a:endParaRPr>
          </a:p>
          <a:p>
            <a:pPr marL="114300" indent="0">
              <a:buNone/>
            </a:pPr>
            <a:r>
              <a:rPr lang="en-US" sz="2000">
                <a:solidFill>
                  <a:schemeClr val="tx1"/>
                </a:solidFill>
              </a:rPr>
              <a:t>From the depicted map which</a:t>
            </a:r>
            <a:endParaRPr lang="en-US" sz="2000">
              <a:solidFill>
                <a:schemeClr val="tx1"/>
              </a:solidFill>
            </a:endParaRPr>
          </a:p>
          <a:p>
            <a:pPr marL="114300" indent="0">
              <a:buNone/>
            </a:pPr>
            <a:r>
              <a:rPr lang="en-US" sz="2000">
                <a:solidFill>
                  <a:schemeClr val="tx1"/>
                </a:solidFill>
              </a:rPr>
              <a:t>shows the total number of</a:t>
            </a:r>
            <a:endParaRPr lang="en-US" sz="2000">
              <a:solidFill>
                <a:schemeClr val="tx1"/>
              </a:solidFill>
            </a:endParaRPr>
          </a:p>
          <a:p>
            <a:pPr marL="114300" indent="0">
              <a:buNone/>
            </a:pPr>
            <a:r>
              <a:rPr lang="en-US" sz="2000">
                <a:solidFill>
                  <a:schemeClr val="tx1"/>
                </a:solidFill>
              </a:rPr>
              <a:t>attacks by different terrorist	</a:t>
            </a:r>
            <a:endParaRPr lang="en-US" sz="2000">
              <a:solidFill>
                <a:schemeClr val="tx1"/>
              </a:solidFill>
            </a:endParaRPr>
          </a:p>
          <a:p>
            <a:pPr marL="114300" indent="0">
              <a:buNone/>
            </a:pPr>
            <a:r>
              <a:rPr lang="en-US" sz="2000">
                <a:solidFill>
                  <a:schemeClr val="tx1"/>
                </a:solidFill>
              </a:rPr>
              <a:t>groups in different years, we</a:t>
            </a:r>
            <a:endParaRPr lang="en-US" sz="2000">
              <a:solidFill>
                <a:schemeClr val="tx1"/>
              </a:solidFill>
            </a:endParaRPr>
          </a:p>
          <a:p>
            <a:pPr marL="114300" indent="0">
              <a:buNone/>
            </a:pPr>
            <a:r>
              <a:rPr lang="en-US" sz="2000">
                <a:solidFill>
                  <a:schemeClr val="tx1"/>
                </a:solidFill>
              </a:rPr>
              <a:t>can say the most active</a:t>
            </a:r>
            <a:endParaRPr lang="en-US" sz="2000">
              <a:solidFill>
                <a:schemeClr val="tx1"/>
              </a:solidFill>
            </a:endParaRPr>
          </a:p>
          <a:p>
            <a:pPr marL="114300" indent="0">
              <a:buNone/>
            </a:pPr>
            <a:r>
              <a:rPr lang="en-US" sz="2000">
                <a:solidFill>
                  <a:schemeClr val="tx1"/>
                </a:solidFill>
              </a:rPr>
              <a:t>terrorist gang is taliban.</a:t>
            </a:r>
            <a:endParaRPr lang="en-US" sz="2000">
              <a:solidFill>
                <a:schemeClr val="tx1"/>
              </a:solidFill>
            </a:endParaRPr>
          </a:p>
        </p:txBody>
      </p:sp>
      <p:pic>
        <p:nvPicPr>
          <p:cNvPr id="5" name="Picture 4" descr="Screenshot (13)"/>
          <p:cNvPicPr>
            <a:picLocks noChangeAspect="1"/>
          </p:cNvPicPr>
          <p:nvPr/>
        </p:nvPicPr>
        <p:blipFill>
          <a:blip r:embed="rId1"/>
          <a:stretch>
            <a:fillRect/>
          </a:stretch>
        </p:blipFill>
        <p:spPr>
          <a:xfrm>
            <a:off x="4222115" y="1246505"/>
            <a:ext cx="4464685" cy="328104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t>	</a:t>
            </a: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t>	   Top 11 most attacked countries 	</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endParaRPr>
          </a:p>
        </p:txBody>
      </p:sp>
      <p:sp>
        <p:nvSpPr>
          <p:cNvPr id="3" name="Text Placeholder 2"/>
          <p:cNvSpPr/>
          <p:nvPr>
            <p:ph type="body" idx="1"/>
          </p:nvPr>
        </p:nvSpPr>
        <p:spPr/>
        <p:txBody>
          <a:bodyPr/>
          <a:p>
            <a:pPr marL="114300" indent="0">
              <a:buNone/>
            </a:pPr>
            <a:r>
              <a:rPr lang="en-US"/>
              <a:t>			</a:t>
            </a:r>
            <a:endParaRPr lang="en-US"/>
          </a:p>
        </p:txBody>
      </p:sp>
      <p:graphicFrame>
        <p:nvGraphicFramePr>
          <p:cNvPr id="4" name="Table 3"/>
          <p:cNvGraphicFramePr/>
          <p:nvPr/>
        </p:nvGraphicFramePr>
        <p:xfrm>
          <a:off x="1644650" y="950595"/>
          <a:ext cx="5486400" cy="3801745"/>
        </p:xfrm>
        <a:graphic>
          <a:graphicData uri="http://schemas.openxmlformats.org/drawingml/2006/table">
            <a:tbl>
              <a:tblPr firstRow="1" bandRow="1">
                <a:tableStyleId>{5C22544A-7EE6-4342-B048-85BDC9FD1C3A}</a:tableStyleId>
              </a:tblPr>
              <a:tblGrid>
                <a:gridCol w="2720340"/>
                <a:gridCol w="2766060"/>
              </a:tblGrid>
              <a:tr h="374015">
                <a:tc>
                  <a:txBody>
                    <a:bodyPr/>
                    <a:p>
                      <a:pPr>
                        <a:buNone/>
                      </a:pPr>
                      <a:r>
                        <a:rPr lang="en-US" sz="1800" b="1">
                          <a:solidFill>
                            <a:schemeClr val="tx1"/>
                          </a:solidFill>
                        </a:rPr>
                        <a:t>Country</a:t>
                      </a:r>
                      <a:endParaRPr lang="en-US" sz="1800" b="1">
                        <a:solidFill>
                          <a:schemeClr val="tx1"/>
                        </a:solidFill>
                      </a:endParaRPr>
                    </a:p>
                  </a:txBody>
                  <a:tcPr/>
                </a:tc>
                <a:tc>
                  <a:txBody>
                    <a:bodyPr/>
                    <a:p>
                      <a:pPr>
                        <a:buNone/>
                      </a:pPr>
                      <a:r>
                        <a:rPr lang="en-US" sz="1800" b="1">
                          <a:solidFill>
                            <a:schemeClr val="tx1"/>
                          </a:solidFill>
                          <a:sym typeface="+mn-ea"/>
                        </a:rPr>
                        <a:t>Number of kill</a:t>
                      </a:r>
                      <a:endParaRPr lang="en-US" sz="1800" b="1">
                        <a:solidFill>
                          <a:schemeClr val="tx1"/>
                        </a:solidFill>
                        <a:sym typeface="+mn-ea"/>
                      </a:endParaRPr>
                    </a:p>
                  </a:txBody>
                  <a:tcPr/>
                </a:tc>
              </a:tr>
              <a:tr h="311785">
                <a:tc>
                  <a:txBody>
                    <a:bodyPr/>
                    <a:p>
                      <a:pPr>
                        <a:buNone/>
                      </a:pPr>
                      <a:r>
                        <a:rPr lang="en-US" sz="1400">
                          <a:solidFill>
                            <a:schemeClr val="bg1">
                              <a:lumMod val="50000"/>
                            </a:schemeClr>
                          </a:solidFill>
                          <a:sym typeface="+mn-ea"/>
                        </a:rPr>
                        <a:t>Iraq</a:t>
                      </a:r>
                      <a:endParaRPr lang="en-US"/>
                    </a:p>
                  </a:txBody>
                  <a:tcPr/>
                </a:tc>
                <a:tc>
                  <a:txBody>
                    <a:bodyPr/>
                    <a:p>
                      <a:pPr>
                        <a:buNone/>
                      </a:pPr>
                      <a:r>
                        <a:rPr lang="en-US" sz="1400">
                          <a:solidFill>
                            <a:schemeClr val="bg1">
                              <a:lumMod val="50000"/>
                            </a:schemeClr>
                          </a:solidFill>
                          <a:sym typeface="+mn-ea"/>
                        </a:rPr>
                        <a:t>21510</a:t>
                      </a:r>
                      <a:endParaRPr lang="en-US"/>
                    </a:p>
                  </a:txBody>
                  <a:tcPr/>
                </a:tc>
              </a:tr>
              <a:tr h="311150">
                <a:tc>
                  <a:txBody>
                    <a:bodyPr/>
                    <a:p>
                      <a:pPr>
                        <a:buNone/>
                      </a:pPr>
                      <a:r>
                        <a:rPr lang="en-US" sz="1400">
                          <a:solidFill>
                            <a:schemeClr val="bg1">
                              <a:lumMod val="50000"/>
                            </a:schemeClr>
                          </a:solidFill>
                          <a:sym typeface="+mn-ea"/>
                        </a:rPr>
                        <a:t>Pakistan</a:t>
                      </a:r>
                      <a:endParaRPr lang="en-US"/>
                    </a:p>
                  </a:txBody>
                  <a:tcPr/>
                </a:tc>
                <a:tc>
                  <a:txBody>
                    <a:bodyPr/>
                    <a:p>
                      <a:pPr>
                        <a:buNone/>
                      </a:pPr>
                      <a:r>
                        <a:rPr lang="en-US" sz="1400">
                          <a:solidFill>
                            <a:schemeClr val="bg1">
                              <a:lumMod val="50000"/>
                            </a:schemeClr>
                          </a:solidFill>
                          <a:sym typeface="+mn-ea"/>
                        </a:rPr>
                        <a:t>12756</a:t>
                      </a:r>
                      <a:endParaRPr lang="en-US"/>
                    </a:p>
                  </a:txBody>
                  <a:tcPr/>
                </a:tc>
              </a:tr>
              <a:tr h="311785">
                <a:tc>
                  <a:txBody>
                    <a:bodyPr/>
                    <a:p>
                      <a:pPr>
                        <a:buNone/>
                      </a:pPr>
                      <a:r>
                        <a:rPr lang="en-US" sz="1400">
                          <a:solidFill>
                            <a:schemeClr val="bg1">
                              <a:lumMod val="50000"/>
                            </a:schemeClr>
                          </a:solidFill>
                          <a:sym typeface="+mn-ea"/>
                        </a:rPr>
                        <a:t>Afghanistan</a:t>
                      </a:r>
                      <a:endParaRPr lang="en-US"/>
                    </a:p>
                  </a:txBody>
                  <a:tcPr/>
                </a:tc>
                <a:tc>
                  <a:txBody>
                    <a:bodyPr/>
                    <a:p>
                      <a:pPr>
                        <a:buNone/>
                      </a:pPr>
                      <a:r>
                        <a:rPr lang="en-US" sz="1400">
                          <a:solidFill>
                            <a:schemeClr val="bg1">
                              <a:lumMod val="50000"/>
                            </a:schemeClr>
                          </a:solidFill>
                          <a:sym typeface="+mn-ea"/>
                        </a:rPr>
                        <a:t>10871</a:t>
                      </a:r>
                      <a:endParaRPr lang="en-US"/>
                    </a:p>
                  </a:txBody>
                  <a:tcPr/>
                </a:tc>
              </a:tr>
              <a:tr h="311785">
                <a:tc>
                  <a:txBody>
                    <a:bodyPr/>
                    <a:p>
                      <a:pPr>
                        <a:buNone/>
                      </a:pPr>
                      <a:r>
                        <a:rPr lang="en-US" sz="1400">
                          <a:solidFill>
                            <a:schemeClr val="bg1">
                              <a:lumMod val="50000"/>
                            </a:schemeClr>
                          </a:solidFill>
                          <a:sym typeface="+mn-ea"/>
                        </a:rPr>
                        <a:t>India</a:t>
                      </a:r>
                      <a:endParaRPr lang="en-US"/>
                    </a:p>
                  </a:txBody>
                  <a:tcPr/>
                </a:tc>
                <a:tc>
                  <a:txBody>
                    <a:bodyPr/>
                    <a:p>
                      <a:pPr>
                        <a:buNone/>
                      </a:pPr>
                      <a:r>
                        <a:rPr lang="en-US" sz="1400">
                          <a:solidFill>
                            <a:schemeClr val="bg1">
                              <a:lumMod val="50000"/>
                            </a:schemeClr>
                          </a:solidFill>
                          <a:sym typeface="+mn-ea"/>
                        </a:rPr>
                        <a:t>10491</a:t>
                      </a:r>
                      <a:endParaRPr lang="en-US"/>
                    </a:p>
                  </a:txBody>
                  <a:tcPr/>
                </a:tc>
              </a:tr>
              <a:tr h="311785">
                <a:tc>
                  <a:txBody>
                    <a:bodyPr/>
                    <a:p>
                      <a:pPr>
                        <a:buNone/>
                      </a:pPr>
                      <a:r>
                        <a:rPr lang="en-US" sz="1400">
                          <a:solidFill>
                            <a:schemeClr val="bg1">
                              <a:lumMod val="50000"/>
                            </a:schemeClr>
                          </a:solidFill>
                          <a:sym typeface="+mn-ea"/>
                        </a:rPr>
                        <a:t>Colombia</a:t>
                      </a:r>
                      <a:endParaRPr lang="en-US"/>
                    </a:p>
                  </a:txBody>
                  <a:tcPr/>
                </a:tc>
                <a:tc>
                  <a:txBody>
                    <a:bodyPr/>
                    <a:p>
                      <a:pPr>
                        <a:buNone/>
                      </a:pPr>
                      <a:r>
                        <a:rPr lang="en-US" sz="1400">
                          <a:solidFill>
                            <a:schemeClr val="bg1">
                              <a:lumMod val="50000"/>
                            </a:schemeClr>
                          </a:solidFill>
                          <a:sym typeface="+mn-ea"/>
                        </a:rPr>
                        <a:t>6865</a:t>
                      </a:r>
                      <a:endParaRPr lang="en-US"/>
                    </a:p>
                  </a:txBody>
                  <a:tcPr/>
                </a:tc>
              </a:tr>
              <a:tr h="311150">
                <a:tc>
                  <a:txBody>
                    <a:bodyPr/>
                    <a:p>
                      <a:pPr>
                        <a:buNone/>
                      </a:pPr>
                      <a:r>
                        <a:rPr lang="en-US" sz="1400">
                          <a:solidFill>
                            <a:schemeClr val="bg1">
                              <a:lumMod val="50000"/>
                            </a:schemeClr>
                          </a:solidFill>
                          <a:sym typeface="+mn-ea"/>
                        </a:rPr>
                        <a:t>Philippines</a:t>
                      </a:r>
                      <a:endParaRPr lang="en-US"/>
                    </a:p>
                  </a:txBody>
                  <a:tcPr/>
                </a:tc>
                <a:tc>
                  <a:txBody>
                    <a:bodyPr/>
                    <a:p>
                      <a:pPr>
                        <a:buNone/>
                      </a:pPr>
                      <a:r>
                        <a:rPr lang="en-US" sz="1400">
                          <a:solidFill>
                            <a:schemeClr val="bg1">
                              <a:lumMod val="50000"/>
                            </a:schemeClr>
                          </a:solidFill>
                          <a:sym typeface="+mn-ea"/>
                        </a:rPr>
                        <a:t>5843</a:t>
                      </a:r>
                      <a:endParaRPr lang="en-US"/>
                    </a:p>
                  </a:txBody>
                  <a:tcPr/>
                </a:tc>
              </a:tr>
              <a:tr h="311785">
                <a:tc>
                  <a:txBody>
                    <a:bodyPr/>
                    <a:p>
                      <a:pPr>
                        <a:buNone/>
                      </a:pPr>
                      <a:r>
                        <a:rPr lang="en-US" sz="1400">
                          <a:solidFill>
                            <a:schemeClr val="bg1">
                              <a:lumMod val="50000"/>
                            </a:schemeClr>
                          </a:solidFill>
                          <a:sym typeface="+mn-ea"/>
                        </a:rPr>
                        <a:t>Peru</a:t>
                      </a:r>
                      <a:endParaRPr lang="en-US"/>
                    </a:p>
                  </a:txBody>
                  <a:tcPr/>
                </a:tc>
                <a:tc>
                  <a:txBody>
                    <a:bodyPr/>
                    <a:p>
                      <a:pPr>
                        <a:buNone/>
                      </a:pPr>
                      <a:r>
                        <a:rPr lang="en-US" sz="1400">
                          <a:solidFill>
                            <a:schemeClr val="bg1">
                              <a:lumMod val="50000"/>
                            </a:schemeClr>
                          </a:solidFill>
                          <a:sym typeface="+mn-ea"/>
                        </a:rPr>
                        <a:t>4916</a:t>
                      </a:r>
                      <a:endParaRPr lang="en-US"/>
                    </a:p>
                  </a:txBody>
                  <a:tcPr/>
                </a:tc>
              </a:tr>
              <a:tr h="311785">
                <a:tc>
                  <a:txBody>
                    <a:bodyPr/>
                    <a:p>
                      <a:pPr>
                        <a:buNone/>
                      </a:pPr>
                      <a:r>
                        <a:rPr lang="en-US" sz="1400">
                          <a:solidFill>
                            <a:schemeClr val="bg1">
                              <a:lumMod val="50000"/>
                            </a:schemeClr>
                          </a:solidFill>
                          <a:sym typeface="+mn-ea"/>
                        </a:rPr>
                        <a:t>Turkey</a:t>
                      </a:r>
                      <a:endParaRPr lang="en-US"/>
                    </a:p>
                  </a:txBody>
                  <a:tcPr/>
                </a:tc>
                <a:tc>
                  <a:txBody>
                    <a:bodyPr/>
                    <a:p>
                      <a:pPr>
                        <a:buNone/>
                      </a:pPr>
                      <a:r>
                        <a:rPr lang="en-US" sz="1400">
                          <a:solidFill>
                            <a:schemeClr val="bg1">
                              <a:lumMod val="50000"/>
                            </a:schemeClr>
                          </a:solidFill>
                          <a:sym typeface="+mn-ea"/>
                        </a:rPr>
                        <a:t>3767</a:t>
                      </a:r>
                      <a:endParaRPr lang="en-US"/>
                    </a:p>
                  </a:txBody>
                  <a:tcPr/>
                </a:tc>
              </a:tr>
              <a:tr h="311785">
                <a:tc>
                  <a:txBody>
                    <a:bodyPr/>
                    <a:p>
                      <a:pPr>
                        <a:buNone/>
                      </a:pPr>
                      <a:r>
                        <a:rPr lang="en-US" sz="1400">
                          <a:solidFill>
                            <a:schemeClr val="bg1">
                              <a:lumMod val="50000"/>
                            </a:schemeClr>
                          </a:solidFill>
                          <a:sym typeface="+mn-ea"/>
                        </a:rPr>
                        <a:t>El Salvador</a:t>
                      </a:r>
                      <a:endParaRPr lang="en-US"/>
                    </a:p>
                  </a:txBody>
                  <a:tcPr/>
                </a:tc>
                <a:tc>
                  <a:txBody>
                    <a:bodyPr/>
                    <a:p>
                      <a:pPr>
                        <a:buNone/>
                      </a:pPr>
                      <a:r>
                        <a:rPr lang="en-US" sz="1400">
                          <a:solidFill>
                            <a:schemeClr val="bg1">
                              <a:lumMod val="50000"/>
                            </a:schemeClr>
                          </a:solidFill>
                          <a:sym typeface="+mn-ea"/>
                        </a:rPr>
                        <a:t>3369</a:t>
                      </a:r>
                      <a:endParaRPr lang="en-US"/>
                    </a:p>
                  </a:txBody>
                  <a:tcPr/>
                </a:tc>
              </a:tr>
              <a:tr h="311150">
                <a:tc>
                  <a:txBody>
                    <a:bodyPr/>
                    <a:p>
                      <a:pPr>
                        <a:buNone/>
                      </a:pPr>
                      <a:r>
                        <a:rPr lang="en-US" sz="1400">
                          <a:solidFill>
                            <a:schemeClr val="bg1">
                              <a:lumMod val="50000"/>
                            </a:schemeClr>
                          </a:solidFill>
                          <a:sym typeface="+mn-ea"/>
                        </a:rPr>
                        <a:t>Thailand</a:t>
                      </a:r>
                      <a:endParaRPr lang="en-US"/>
                    </a:p>
                  </a:txBody>
                  <a:tcPr/>
                </a:tc>
                <a:tc>
                  <a:txBody>
                    <a:bodyPr/>
                    <a:p>
                      <a:pPr>
                        <a:buNone/>
                      </a:pPr>
                      <a:r>
                        <a:rPr lang="en-US" sz="1400">
                          <a:solidFill>
                            <a:schemeClr val="bg1">
                              <a:lumMod val="50000"/>
                            </a:schemeClr>
                          </a:solidFill>
                          <a:sym typeface="+mn-ea"/>
                        </a:rPr>
                        <a:t>3346</a:t>
                      </a:r>
                      <a:endParaRPr lang="en-US"/>
                    </a:p>
                  </a:txBody>
                  <a:tcPr/>
                </a:tc>
              </a:tr>
              <a:tr h="311785">
                <a:tc>
                  <a:txBody>
                    <a:bodyPr/>
                    <a:p>
                      <a:pPr>
                        <a:buNone/>
                      </a:pPr>
                      <a:r>
                        <a:rPr lang="en-US" sz="1400">
                          <a:solidFill>
                            <a:schemeClr val="bg1">
                              <a:lumMod val="50000"/>
                            </a:schemeClr>
                          </a:solidFill>
                          <a:sym typeface="+mn-ea"/>
                        </a:rPr>
                        <a:t>United Kingdom</a:t>
                      </a:r>
                      <a:endParaRPr lang="en-US"/>
                    </a:p>
                  </a:txBody>
                  <a:tcPr/>
                </a:tc>
                <a:tc>
                  <a:txBody>
                    <a:bodyPr/>
                    <a:p>
                      <a:pPr>
                        <a:buNone/>
                      </a:pPr>
                      <a:r>
                        <a:rPr lang="en-US" sz="1400">
                          <a:solidFill>
                            <a:schemeClr val="bg1">
                              <a:lumMod val="50000"/>
                            </a:schemeClr>
                          </a:solidFill>
                          <a:sym typeface="+mn-ea"/>
                        </a:rPr>
                        <a:t>3212</a:t>
                      </a:r>
                      <a:endParaRPr lang="en-US"/>
                    </a:p>
                  </a:txBody>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t>			Challenges faced</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endParaRPr>
          </a:p>
        </p:txBody>
      </p:sp>
      <p:sp>
        <p:nvSpPr>
          <p:cNvPr id="3" name="Text Placeholder 2"/>
          <p:cNvSpPr/>
          <p:nvPr>
            <p:ph type="body" idx="1"/>
          </p:nvPr>
        </p:nvSpPr>
        <p:spPr/>
        <p:txBody>
          <a:bodyPr/>
          <a:p>
            <a:pPr marL="114300" indent="0">
              <a:buNone/>
            </a:pPr>
            <a:r>
              <a:rPr lang="en-US" sz="1400">
                <a:solidFill>
                  <a:schemeClr val="tx1"/>
                </a:solidFill>
              </a:rPr>
              <a:t>Working on this amazing topic was very informative for us. The challenges we faced here in it were bare minimum.</a:t>
            </a:r>
            <a:endParaRPr lang="en-US" sz="1400">
              <a:solidFill>
                <a:schemeClr val="tx1"/>
              </a:solidFill>
            </a:endParaRPr>
          </a:p>
          <a:p>
            <a:pPr marL="114300" indent="0">
              <a:buNone/>
            </a:pPr>
            <a:endParaRPr lang="en-US" sz="1400">
              <a:solidFill>
                <a:schemeClr val="tx1"/>
              </a:solidFill>
            </a:endParaRPr>
          </a:p>
          <a:p>
            <a:pPr marL="114300" indent="0">
              <a:buNone/>
            </a:pPr>
            <a:r>
              <a:rPr lang="en-US" sz="1400">
                <a:solidFill>
                  <a:schemeClr val="tx1"/>
                </a:solidFill>
              </a:rPr>
              <a:t>The challenges we faced are listed as below:</a:t>
            </a:r>
            <a:endParaRPr lang="en-US" sz="1400">
              <a:solidFill>
                <a:schemeClr val="tx1"/>
              </a:solidFill>
            </a:endParaRPr>
          </a:p>
          <a:p>
            <a:pPr marL="114300" indent="0">
              <a:buNone/>
            </a:pPr>
            <a:endParaRPr lang="en-US" sz="1400">
              <a:solidFill>
                <a:schemeClr val="tx1"/>
              </a:solidFill>
            </a:endParaRPr>
          </a:p>
          <a:p>
            <a:pPr marL="114300" indent="0">
              <a:buNone/>
            </a:pPr>
            <a:r>
              <a:rPr lang="en-US" sz="1400">
                <a:solidFill>
                  <a:schemeClr val="tx1"/>
                </a:solidFill>
              </a:rPr>
              <a:t>1. To extract the dataset holding the columns with excluded naan values. Doing this we didn't want to loose any non-naan values but we did loose.</a:t>
            </a:r>
            <a:endParaRPr lang="en-US" sz="1400">
              <a:solidFill>
                <a:schemeClr val="tx1"/>
              </a:solidFill>
            </a:endParaRPr>
          </a:p>
          <a:p>
            <a:pPr marL="114300" indent="0">
              <a:buNone/>
            </a:pPr>
            <a:r>
              <a:rPr lang="en-US" sz="1400">
                <a:solidFill>
                  <a:schemeClr val="tx1"/>
                </a:solidFill>
              </a:rPr>
              <a:t>2. We wanted to utilise all the columns as we consider that each column given in the dataset must have some relation with another column, and if not we can create by performing a search analysis. And we did it for a few columns but some were still proved to be unwanted....and unfortunately with an ugly heart we had to dump those unwanted columns.</a:t>
            </a:r>
            <a:endParaRPr lang="en-US" sz="1400">
              <a:solidFill>
                <a:schemeClr val="tx1"/>
              </a:solidFill>
            </a:endParaRPr>
          </a:p>
          <a:p>
            <a:pPr marL="114300" indent="0">
              <a:buNone/>
            </a:pPr>
            <a:r>
              <a:rPr lang="en-US" sz="1400">
                <a:solidFill>
                  <a:schemeClr val="tx1"/>
                </a:solidFill>
              </a:rPr>
              <a:t>3. We found very less columns holding character data as compared to numerical data....which affected the efficacy of the correlation.</a:t>
            </a:r>
            <a:endParaRPr lang="en-US" sz="1400">
              <a:solidFill>
                <a:schemeClr val="tx1"/>
              </a:solidFill>
            </a:endParaRPr>
          </a:p>
          <a:p>
            <a:pPr marL="114300" indent="0">
              <a:buNone/>
            </a:pPr>
            <a:r>
              <a:rPr lang="en-US" sz="1400">
                <a:solidFill>
                  <a:schemeClr val="tx1"/>
                </a:solidFill>
              </a:rPr>
              <a:t>4. The biggest challenge which occurred was to figure out the name of the 'Unknown column' which held the most number of deaths...a challenge in putting up the most required information.</a:t>
            </a:r>
            <a:endParaRPr lang="en-US" sz="1400">
              <a:solidFill>
                <a:schemeClr val="tx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t>			</a:t>
            </a: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t>			Conclusion -1</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endParaRPr>
          </a:p>
        </p:txBody>
      </p:sp>
      <p:sp>
        <p:nvSpPr>
          <p:cNvPr id="3" name="Text Placeholder 2"/>
          <p:cNvSpPr/>
          <p:nvPr>
            <p:ph type="body" idx="1"/>
          </p:nvPr>
        </p:nvSpPr>
        <p:spPr/>
        <p:txBody>
          <a:bodyPr/>
          <a:p>
            <a:pPr marL="114300" indent="0">
              <a:buNone/>
            </a:pPr>
            <a:r>
              <a:rPr lang="en-US">
                <a:solidFill>
                  <a:schemeClr val="tx1"/>
                </a:solidFill>
              </a:rPr>
              <a:t>1.Country with most attacks: Iraq</a:t>
            </a:r>
            <a:endParaRPr lang="en-US">
              <a:solidFill>
                <a:schemeClr val="tx1"/>
              </a:solidFill>
            </a:endParaRPr>
          </a:p>
          <a:p>
            <a:pPr marL="114300" indent="0">
              <a:buNone/>
            </a:pPr>
            <a:r>
              <a:rPr lang="en-US">
                <a:solidFill>
                  <a:schemeClr val="tx1"/>
                </a:solidFill>
              </a:rPr>
              <a:t>2.City with most attacks: Baghdad</a:t>
            </a:r>
            <a:endParaRPr lang="en-US">
              <a:solidFill>
                <a:schemeClr val="tx1"/>
              </a:solidFill>
            </a:endParaRPr>
          </a:p>
          <a:p>
            <a:pPr marL="114300" indent="0">
              <a:buNone/>
            </a:pPr>
            <a:r>
              <a:rPr lang="en-US">
                <a:solidFill>
                  <a:schemeClr val="tx1"/>
                </a:solidFill>
              </a:rPr>
              <a:t>3.Region with the most attacks: Middle East &amp; North Africa</a:t>
            </a:r>
            <a:endParaRPr lang="en-US">
              <a:solidFill>
                <a:schemeClr val="tx1"/>
              </a:solidFill>
            </a:endParaRPr>
          </a:p>
          <a:p>
            <a:pPr marL="114300" indent="0">
              <a:buNone/>
            </a:pPr>
            <a:r>
              <a:rPr lang="en-US">
                <a:solidFill>
                  <a:schemeClr val="tx1"/>
                </a:solidFill>
              </a:rPr>
              <a:t>4.Year with the most attacks: 2014</a:t>
            </a:r>
            <a:endParaRPr lang="en-US">
              <a:solidFill>
                <a:schemeClr val="tx1"/>
              </a:solidFill>
            </a:endParaRPr>
          </a:p>
          <a:p>
            <a:pPr marL="114300" indent="0">
              <a:buNone/>
            </a:pPr>
            <a:r>
              <a:rPr lang="en-US">
                <a:solidFill>
                  <a:schemeClr val="tx1"/>
                </a:solidFill>
              </a:rPr>
              <a:t>5.Month with the most attacks: 5</a:t>
            </a:r>
            <a:endParaRPr lang="en-US">
              <a:solidFill>
                <a:schemeClr val="tx1"/>
              </a:solidFill>
            </a:endParaRPr>
          </a:p>
          <a:p>
            <a:pPr marL="114300" indent="0">
              <a:buNone/>
            </a:pPr>
            <a:r>
              <a:rPr lang="en-US">
                <a:solidFill>
                  <a:schemeClr val="tx1"/>
                </a:solidFill>
              </a:rPr>
              <a:t>6.Group with the most attacks: Taliban</a:t>
            </a:r>
            <a:endParaRPr lang="en-US">
              <a:solidFill>
                <a:schemeClr val="tx1"/>
              </a:solidFill>
            </a:endParaRPr>
          </a:p>
          <a:p>
            <a:pPr marL="114300" indent="0">
              <a:buNone/>
            </a:pPr>
            <a:r>
              <a:rPr lang="en-US">
                <a:solidFill>
                  <a:schemeClr val="tx1"/>
                </a:solidFill>
              </a:rPr>
              <a:t>7.Most Attack Types: Bombing/Explosion</a:t>
            </a:r>
            <a:endParaRPr lang="en-US">
              <a:solidFill>
                <a:schemeClr val="tx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t>			</a:t>
            </a: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t>			Conclusion-2</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endParaRPr>
          </a:p>
        </p:txBody>
      </p:sp>
      <p:sp>
        <p:nvSpPr>
          <p:cNvPr id="3" name="Text Placeholder 2"/>
          <p:cNvSpPr/>
          <p:nvPr>
            <p:ph type="body" idx="1"/>
          </p:nvPr>
        </p:nvSpPr>
        <p:spPr/>
        <p:txBody>
          <a:bodyPr/>
          <a:p>
            <a:pPr marL="114300" indent="0">
              <a:buNone/>
            </a:pPr>
            <a:r>
              <a:rPr lang="en-US">
                <a:solidFill>
                  <a:schemeClr val="tx1"/>
                </a:solidFill>
              </a:rPr>
              <a:t>		8.gang_name VS number of kill</a:t>
            </a:r>
            <a:endParaRPr lang="en-US" sz="1400">
              <a:solidFill>
                <a:schemeClr val="tx1"/>
              </a:solidFill>
            </a:endParaRPr>
          </a:p>
          <a:p>
            <a:pPr marL="114300" indent="0">
              <a:buNone/>
            </a:pPr>
            <a:r>
              <a:rPr lang="en-US" sz="1400">
                <a:solidFill>
                  <a:schemeClr val="tx1"/>
                </a:solidFill>
              </a:rPr>
              <a:t>    a) Islamic State of Iraq and the Levant (ISIL) 27174</a:t>
            </a:r>
            <a:endParaRPr lang="en-US" sz="1400">
              <a:solidFill>
                <a:schemeClr val="tx1"/>
              </a:solidFill>
            </a:endParaRPr>
          </a:p>
          <a:p>
            <a:pPr marL="114300" indent="0">
              <a:buNone/>
            </a:pPr>
            <a:r>
              <a:rPr lang="en-US" sz="1400">
                <a:solidFill>
                  <a:schemeClr val="tx1"/>
                </a:solidFill>
              </a:rPr>
              <a:t>    b) Taliban 25785</a:t>
            </a:r>
            <a:endParaRPr lang="en-US" sz="1400">
              <a:solidFill>
                <a:schemeClr val="tx1"/>
              </a:solidFill>
            </a:endParaRPr>
          </a:p>
          <a:p>
            <a:pPr marL="114300" indent="0">
              <a:buNone/>
            </a:pPr>
            <a:r>
              <a:rPr lang="en-US" sz="1400">
                <a:solidFill>
                  <a:schemeClr val="tx1"/>
                </a:solidFill>
              </a:rPr>
              <a:t>    c) Boko Haram 10732</a:t>
            </a:r>
            <a:endParaRPr lang="en-US" sz="1400">
              <a:solidFill>
                <a:schemeClr val="tx1"/>
              </a:solidFill>
            </a:endParaRPr>
          </a:p>
          <a:p>
            <a:pPr marL="114300" indent="0">
              <a:buNone/>
            </a:pPr>
            <a:r>
              <a:rPr lang="en-US" sz="1400">
                <a:solidFill>
                  <a:schemeClr val="tx1"/>
                </a:solidFill>
              </a:rPr>
              <a:t>    d) Liberation Tigers of Tamil Eelam (LTTE) 9392</a:t>
            </a:r>
            <a:endParaRPr lang="en-US" sz="1400">
              <a:solidFill>
                <a:schemeClr val="tx1"/>
              </a:solidFill>
            </a:endParaRPr>
          </a:p>
          <a:p>
            <a:pPr marL="114300" indent="0">
              <a:buNone/>
            </a:pPr>
            <a:r>
              <a:rPr lang="en-US" sz="1400">
                <a:solidFill>
                  <a:schemeClr val="tx1"/>
                </a:solidFill>
              </a:rPr>
              <a:t>    e) Shining Path (SL) 9315</a:t>
            </a:r>
            <a:endParaRPr lang="en-US" sz="1400">
              <a:solidFill>
                <a:schemeClr val="tx1"/>
              </a:solidFill>
            </a:endParaRPr>
          </a:p>
          <a:p>
            <a:pPr marL="114300" indent="0">
              <a:buNone/>
            </a:pPr>
            <a:r>
              <a:rPr lang="en-US" sz="1400">
                <a:solidFill>
                  <a:schemeClr val="tx1"/>
                </a:solidFill>
              </a:rPr>
              <a:t>    f) Al-Shabaab 6836</a:t>
            </a:r>
            <a:endParaRPr lang="en-US" sz="1400">
              <a:solidFill>
                <a:schemeClr val="tx1"/>
              </a:solidFill>
            </a:endParaRPr>
          </a:p>
          <a:p>
            <a:pPr marL="114300" indent="0">
              <a:buNone/>
            </a:pPr>
            <a:r>
              <a:rPr lang="en-US" sz="1400">
                <a:solidFill>
                  <a:schemeClr val="tx1"/>
                </a:solidFill>
              </a:rPr>
              <a:t>    g) Farabundo Marti National Liberation Front (FMLN) 6801</a:t>
            </a:r>
            <a:endParaRPr lang="en-US" sz="1400">
              <a:solidFill>
                <a:schemeClr val="tx1"/>
              </a:solidFill>
            </a:endParaRPr>
          </a:p>
          <a:p>
            <a:pPr marL="114300" indent="0">
              <a:buNone/>
            </a:pPr>
            <a:r>
              <a:rPr lang="en-US" sz="1400">
                <a:solidFill>
                  <a:schemeClr val="tx1"/>
                </a:solidFill>
              </a:rPr>
              <a:t>    h) Tehrik-i-Taliban Pakistan (TTP) 6580</a:t>
            </a:r>
            <a:endParaRPr lang="en-US" sz="1400">
              <a:solidFill>
                <a:schemeClr val="tx1"/>
              </a:solidFill>
            </a:endParaRPr>
          </a:p>
          <a:p>
            <a:pPr marL="114300" indent="0">
              <a:buNone/>
            </a:pPr>
            <a:r>
              <a:rPr lang="en-US" sz="1400">
                <a:solidFill>
                  <a:schemeClr val="tx1"/>
                </a:solidFill>
              </a:rPr>
              <a:t>    i) Revolutionary Armed Forces of Colombia (FARC) 4380</a:t>
            </a:r>
            <a:endParaRPr lang="en-US" sz="1400">
              <a:solidFill>
                <a:schemeClr val="tx1"/>
              </a:solidFill>
            </a:endParaRPr>
          </a:p>
          <a:p>
            <a:pPr marL="114300" indent="0">
              <a:buNone/>
            </a:pPr>
            <a:r>
              <a:rPr lang="en-US" sz="1400">
                <a:solidFill>
                  <a:schemeClr val="tx1"/>
                </a:solidFill>
              </a:rPr>
              <a:t>    j) Kurdistan Workers' Party (PKK) 4093</a:t>
            </a:r>
            <a:endParaRPr lang="en-US" sz="1400">
              <a:solidFill>
                <a:schemeClr val="tx1"/>
              </a:solidFill>
            </a:endParaRPr>
          </a:p>
          <a:p>
            <a:pPr marL="114300" indent="0">
              <a:buNone/>
            </a:pPr>
            <a:r>
              <a:rPr lang="en-US" sz="1400">
                <a:solidFill>
                  <a:schemeClr val="tx1"/>
                </a:solidFill>
              </a:rPr>
              <a:t>    k) Al-Qaida in Iraq 3984</a:t>
            </a:r>
            <a:endParaRPr lang="en-US" sz="1400">
              <a:solidFill>
                <a:schemeClr val="tx1"/>
              </a:solidFill>
            </a:endParaRPr>
          </a:p>
          <a:p>
            <a:pPr marL="114300" indent="0">
              <a:buNone/>
            </a:pPr>
            <a:r>
              <a:rPr lang="en-US" sz="1400">
                <a:solidFill>
                  <a:schemeClr val="tx1"/>
                </a:solidFill>
              </a:rPr>
              <a:t>    l) Nicaraguan Democratic Force (FDN) 3883</a:t>
            </a:r>
            <a:endParaRPr lang="en-US" sz="1400">
              <a:solidFill>
                <a:schemeClr val="tx1"/>
              </a:solidFill>
            </a:endParaRPr>
          </a:p>
          <a:p>
            <a:pPr marL="114300" indent="0">
              <a:buNone/>
            </a:pPr>
            <a:r>
              <a:rPr lang="en-US" sz="1400">
                <a:solidFill>
                  <a:schemeClr val="tx1"/>
                </a:solidFill>
              </a:rPr>
              <a:t>    m) Al-Qaida 3818</a:t>
            </a:r>
            <a:endParaRPr lang="en-US" sz="1400">
              <a:solidFill>
                <a:schemeClr val="tx1"/>
              </a:solidFill>
            </a:endParaRPr>
          </a:p>
          <a:p>
            <a:pPr marL="114300" indent="0">
              <a:buNone/>
            </a:pPr>
            <a:r>
              <a:rPr lang="en-US" sz="1400">
                <a:solidFill>
                  <a:schemeClr val="tx1"/>
                </a:solidFill>
              </a:rPr>
              <a:t>    n) Hutu extremists 3203</a:t>
            </a:r>
            <a:endParaRPr lang="en-US" sz="140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59" name="Shape 59"/>
        <p:cNvGrpSpPr/>
        <p:nvPr/>
      </p:nvGrpSpPr>
      <p:grpSpPr>
        <a:xfrm>
          <a:off x="0" y="0"/>
          <a:ext cx="0" cy="0"/>
          <a:chOff x="0" y="0"/>
          <a:chExt cx="0" cy="0"/>
        </a:xfrm>
      </p:grpSpPr>
      <p:sp>
        <p:nvSpPr>
          <p:cNvPr id="60" name="Google Shape;60;p14"/>
          <p:cNvSpPr txBox="1"/>
          <p:nvPr>
            <p:ph type="title"/>
          </p:nvPr>
        </p:nvSpPr>
        <p:spPr>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pPr>
            <a:r>
              <a:rPr lang="en-US" sz="1200" b="1" baseline="30000">
                <a:gradFill>
                  <a:gsLst>
                    <a:gs pos="0">
                      <a:srgbClr val="E30000"/>
                    </a:gs>
                    <a:gs pos="100000">
                      <a:srgbClr val="760303"/>
                    </a:gs>
                  </a:gsLst>
                  <a:lin scaled="0"/>
                </a:gradFill>
                <a:latin typeface="Montserrat" panose="00000500000000000000"/>
                <a:ea typeface="Montserrat" panose="00000500000000000000"/>
                <a:cs typeface="Montserrat" panose="00000500000000000000"/>
                <a:sym typeface="Montserrat" panose="00000500000000000000"/>
              </a:rPr>
              <a:t>				</a:t>
            </a:r>
            <a:br>
              <a:rPr sz="1200" b="1" baseline="30000">
                <a:gradFill>
                  <a:gsLst>
                    <a:gs pos="0">
                      <a:srgbClr val="E30000"/>
                    </a:gs>
                    <a:gs pos="100000">
                      <a:srgbClr val="760303"/>
                    </a:gs>
                  </a:gsLst>
                  <a:lin scaled="0"/>
                </a:gradFill>
                <a:latin typeface="Montserrat" panose="00000500000000000000"/>
                <a:ea typeface="Montserrat" panose="00000500000000000000"/>
                <a:cs typeface="Montserrat" panose="00000500000000000000"/>
                <a:sym typeface="Montserrat" panose="00000500000000000000"/>
              </a:rPr>
            </a:br>
            <a:endParaRPr sz="1200" b="1" baseline="30000">
              <a:gradFill>
                <a:gsLst>
                  <a:gs pos="0">
                    <a:srgbClr val="E30000"/>
                  </a:gs>
                  <a:gs pos="100000">
                    <a:srgbClr val="760303"/>
                  </a:gs>
                </a:gsLst>
                <a:lin scaled="0"/>
              </a:gradFill>
              <a:latin typeface="Montserrat" panose="00000500000000000000"/>
              <a:ea typeface="Montserrat" panose="00000500000000000000"/>
              <a:cs typeface="Montserrat" panose="00000500000000000000"/>
              <a:sym typeface="Montserrat" panose="00000500000000000000"/>
            </a:endParaRPr>
          </a:p>
          <a:p>
            <a:pPr marL="0" lvl="0" indent="0" algn="ctr" rtl="0">
              <a:spcBef>
                <a:spcPts val="0"/>
              </a:spcBef>
              <a:spcAft>
                <a:spcPts val="0"/>
              </a:spcAft>
              <a:buSzPts val="5200"/>
            </a:pPr>
            <a:endParaRPr sz="500" b="1" baseline="30000">
              <a:gradFill>
                <a:gsLst>
                  <a:gs pos="0">
                    <a:srgbClr val="E30000"/>
                  </a:gs>
                  <a:gs pos="100000">
                    <a:srgbClr val="760303"/>
                  </a:gs>
                </a:gsLst>
                <a:lin scaled="0"/>
              </a:gradFill>
              <a:latin typeface="Montserrat" panose="00000500000000000000"/>
              <a:ea typeface="Montserrat" panose="00000500000000000000"/>
              <a:cs typeface="Montserrat" panose="00000500000000000000"/>
              <a:sym typeface="Montserrat" panose="00000500000000000000"/>
            </a:endParaRPr>
          </a:p>
          <a:p>
            <a:pPr marL="0" lvl="0" indent="0" algn="ctr" rtl="0">
              <a:spcBef>
                <a:spcPts val="0"/>
              </a:spcBef>
              <a:spcAft>
                <a:spcPts val="0"/>
              </a:spcAft>
              <a:buSzPts val="5200"/>
              <a:buNone/>
            </a:pPr>
            <a:r>
              <a:rPr sz="2400" b="1" baseline="30000">
                <a:gradFill>
                  <a:gsLst>
                    <a:gs pos="0">
                      <a:srgbClr val="E30000"/>
                    </a:gs>
                    <a:gs pos="100000">
                      <a:srgbClr val="760303"/>
                    </a:gs>
                  </a:gsLst>
                  <a:lin scaled="0"/>
                </a:gradFill>
                <a:effectLst>
                  <a:outerShdw blurRad="38100" dist="19050" dir="2700000" algn="tl" rotWithShape="0">
                    <a:schemeClr val="dk1">
                      <a:alpha val="40000"/>
                    </a:schemeClr>
                  </a:outerShdw>
                </a:effectLst>
                <a:latin typeface="Montserrat" panose="00000500000000000000"/>
                <a:ea typeface="Montserrat" panose="00000500000000000000"/>
                <a:cs typeface="Montserrat" panose="00000500000000000000"/>
                <a:sym typeface="Montserrat" panose="00000500000000000000"/>
              </a:rPr>
              <a:t>Point To Discuss</a:t>
            </a:r>
            <a:endParaRPr sz="2400" b="1" baseline="30000">
              <a:gradFill>
                <a:gsLst>
                  <a:gs pos="0">
                    <a:srgbClr val="E30000"/>
                  </a:gs>
                  <a:gs pos="100000">
                    <a:srgbClr val="760303"/>
                  </a:gs>
                </a:gsLst>
                <a:lin scaled="0"/>
              </a:gradFill>
              <a:effectLst>
                <a:outerShdw blurRad="38100" dist="19050" dir="2700000" algn="tl" rotWithShape="0">
                  <a:schemeClr val="dk1">
                    <a:alpha val="40000"/>
                  </a:schemeClr>
                </a:outerShdw>
              </a:effectLst>
              <a:latin typeface="Montserrat" panose="00000500000000000000"/>
              <a:ea typeface="Montserrat" panose="00000500000000000000"/>
              <a:cs typeface="Montserrat" panose="00000500000000000000"/>
              <a:sym typeface="Montserrat" panose="00000500000000000000"/>
            </a:endParaRPr>
          </a:p>
        </p:txBody>
      </p:sp>
      <p:sp>
        <p:nvSpPr>
          <p:cNvPr id="2" name="Text Placeholder 1"/>
          <p:cNvSpPr/>
          <p:nvPr>
            <p:ph type="body" idx="1"/>
          </p:nvPr>
        </p:nvSpPr>
        <p:spPr/>
        <p:txBody>
          <a:bodyPr/>
          <a:p>
            <a:r>
              <a:rPr sz="1600">
                <a:solidFill>
                  <a:schemeClr val="tx1"/>
                </a:solidFill>
                <a:latin typeface="Montserrat" panose="00000500000000000000"/>
                <a:ea typeface="Montserrat" panose="00000500000000000000"/>
                <a:cs typeface="Montserrat" panose="00000500000000000000"/>
                <a:sym typeface="Montserrat" panose="00000500000000000000"/>
              </a:rPr>
              <a:t>Data Summary</a:t>
            </a:r>
            <a:endParaRPr sz="1600">
              <a:solidFill>
                <a:schemeClr val="tx1"/>
              </a:solidFill>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Data Cleaning</a:t>
            </a:r>
            <a:endParaRPr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Top attacked countries, cities, regions, years, months, groups</a:t>
            </a:r>
            <a:endParaRPr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In the world Map The Top Attacked Countries</a:t>
            </a:r>
            <a:endParaRPr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Attacks in every year</a:t>
            </a:r>
            <a:endParaRPr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Terrorist groups name and number of killed peoples</a:t>
            </a:r>
            <a:endParaRPr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Max</a:t>
            </a:r>
            <a:r>
              <a:rPr lang="en-US" sz="1600">
                <a:latin typeface="Montserrat" panose="00000500000000000000"/>
                <a:ea typeface="Montserrat" panose="00000500000000000000"/>
                <a:cs typeface="Montserrat" panose="00000500000000000000"/>
                <a:sym typeface="Montserrat" panose="00000500000000000000"/>
              </a:rPr>
              <a:t>imum</a:t>
            </a:r>
            <a:r>
              <a:rPr sz="1600">
                <a:latin typeface="Montserrat" panose="00000500000000000000"/>
                <a:ea typeface="Montserrat" panose="00000500000000000000"/>
                <a:cs typeface="Montserrat" panose="00000500000000000000"/>
                <a:sym typeface="Montserrat" panose="00000500000000000000"/>
              </a:rPr>
              <a:t> number of deaths/kills in each country which is greater than 200</a:t>
            </a:r>
            <a:endParaRPr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AL-QAIDA</a:t>
            </a:r>
            <a:endParaRPr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Check which region is affected by terrorism in each</a:t>
            </a:r>
            <a:r>
              <a:rPr lang="en-US" sz="1600">
                <a:latin typeface="Montserrat" panose="00000500000000000000"/>
                <a:ea typeface="Montserrat" panose="00000500000000000000"/>
                <a:cs typeface="Montserrat" panose="00000500000000000000"/>
                <a:sym typeface="Montserrat" panose="00000500000000000000"/>
              </a:rPr>
              <a:t> year</a:t>
            </a:r>
            <a:endParaRPr lang="en-US"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Most active gang in recent years</a:t>
            </a:r>
            <a:endParaRPr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Top 11 most attacked countries</a:t>
            </a:r>
            <a:endParaRPr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Gang which caused the maximum deaths in recent years</a:t>
            </a:r>
            <a:endParaRPr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Challenges faced</a:t>
            </a:r>
            <a:endParaRPr sz="1600">
              <a:latin typeface="Montserrat" panose="00000500000000000000"/>
              <a:ea typeface="Montserrat" panose="00000500000000000000"/>
              <a:cs typeface="Montserrat" panose="00000500000000000000"/>
              <a:sym typeface="Montserrat" panose="00000500000000000000"/>
            </a:endParaRPr>
          </a:p>
          <a:p>
            <a:r>
              <a:rPr sz="1600">
                <a:latin typeface="Montserrat" panose="00000500000000000000"/>
                <a:ea typeface="Montserrat" panose="00000500000000000000"/>
                <a:cs typeface="Montserrat" panose="00000500000000000000"/>
                <a:sym typeface="Montserrat" panose="00000500000000000000"/>
              </a:rPr>
              <a:t>Conclusion</a:t>
            </a: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br>
              <a:rPr sz="1600">
                <a:solidFill>
                  <a:schemeClr val="tx1"/>
                </a:solidFill>
                <a:latin typeface="Montserrat" panose="00000500000000000000"/>
                <a:ea typeface="Montserrat" panose="00000500000000000000"/>
                <a:cs typeface="Montserrat" panose="00000500000000000000"/>
                <a:sym typeface="Montserrat" panose="00000500000000000000"/>
              </a:rPr>
            </a:br>
            <a:endParaRPr lang="en-US" sz="1600">
              <a:solidFill>
                <a:schemeClr val="tx1"/>
              </a:solidFill>
              <a:latin typeface="Montserrat" panose="00000500000000000000"/>
              <a:ea typeface="Montserrat" panose="00000500000000000000"/>
              <a:cs typeface="Montserrat" panose="00000500000000000000"/>
              <a:sym typeface="Montserrat" panose="0000050000000000000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a:t>
            </a: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Conclusion-3</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endParaRPr>
          </a:p>
        </p:txBody>
      </p:sp>
      <p:sp>
        <p:nvSpPr>
          <p:cNvPr id="3" name="Text Placeholder 2"/>
          <p:cNvSpPr/>
          <p:nvPr>
            <p:ph type="body" idx="1"/>
          </p:nvPr>
        </p:nvSpPr>
        <p:spPr/>
        <p:txBody>
          <a:bodyPr/>
          <a:p>
            <a:pPr marL="114300" indent="0">
              <a:buNone/>
            </a:pPr>
            <a:r>
              <a:rPr lang="en-US" sz="1200">
                <a:solidFill>
                  <a:schemeClr val="tx1"/>
                </a:solidFill>
              </a:rPr>
              <a:t>		</a:t>
            </a:r>
            <a:r>
              <a:rPr lang="en-US" sz="1600">
                <a:solidFill>
                  <a:schemeClr val="tx1"/>
                </a:solidFill>
              </a:rPr>
              <a:t>12.YEAR--GANG------NUMBER OF MAXIMUM KILL</a:t>
            </a:r>
            <a:endParaRPr lang="en-US" sz="1600">
              <a:solidFill>
                <a:schemeClr val="tx1"/>
              </a:solidFill>
            </a:endParaRPr>
          </a:p>
          <a:p>
            <a:pPr marL="114300" indent="0">
              <a:buNone/>
            </a:pPr>
            <a:r>
              <a:rPr lang="en-US" sz="1600">
                <a:solidFill>
                  <a:schemeClr val="tx1"/>
                </a:solidFill>
              </a:rPr>
              <a:t>			</a:t>
            </a:r>
            <a:r>
              <a:rPr lang="en-US" sz="1200">
                <a:solidFill>
                  <a:schemeClr val="tx1"/>
                </a:solidFill>
                <a:sym typeface="+mn-ea"/>
              </a:rPr>
              <a:t>a) 2004 --- Taliban---48</a:t>
            </a:r>
            <a:endParaRPr lang="en-US" sz="1200">
              <a:solidFill>
                <a:schemeClr val="tx1"/>
              </a:solidFill>
            </a:endParaRPr>
          </a:p>
          <a:p>
            <a:pPr marL="114300" indent="0">
              <a:buNone/>
            </a:pPr>
            <a:r>
              <a:rPr lang="en-US" sz="1200">
                <a:solidFill>
                  <a:schemeClr val="tx1"/>
                </a:solidFill>
                <a:sym typeface="+mn-ea"/>
              </a:rPr>
              <a:t>			b) 2005 --- Taliban---102</a:t>
            </a:r>
            <a:endParaRPr lang="en-US" sz="1200">
              <a:solidFill>
                <a:schemeClr val="tx1"/>
              </a:solidFill>
            </a:endParaRPr>
          </a:p>
          <a:p>
            <a:pPr marL="114300" indent="0">
              <a:buNone/>
            </a:pPr>
            <a:r>
              <a:rPr lang="en-US" sz="1200">
                <a:solidFill>
                  <a:schemeClr val="tx1"/>
                </a:solidFill>
                <a:sym typeface="+mn-ea"/>
              </a:rPr>
              <a:t>			c) 2006 --- Taliban---168</a:t>
            </a:r>
            <a:endParaRPr lang="en-US" sz="1200">
              <a:solidFill>
                <a:schemeClr val="tx1"/>
              </a:solidFill>
            </a:endParaRPr>
          </a:p>
          <a:p>
            <a:pPr marL="114300" indent="0">
              <a:buNone/>
            </a:pPr>
            <a:r>
              <a:rPr lang="en-US" sz="1200">
                <a:solidFill>
                  <a:schemeClr val="tx1"/>
                </a:solidFill>
                <a:sym typeface="+mn-ea"/>
              </a:rPr>
              <a:t>			d) 2007 --- Taliban---216</a:t>
            </a:r>
            <a:endParaRPr lang="en-US" sz="1200">
              <a:solidFill>
                <a:schemeClr val="tx1"/>
              </a:solidFill>
            </a:endParaRPr>
          </a:p>
          <a:p>
            <a:pPr marL="114300" indent="0">
              <a:buNone/>
            </a:pPr>
            <a:r>
              <a:rPr lang="en-US" sz="1200">
                <a:solidFill>
                  <a:schemeClr val="tx1"/>
                </a:solidFill>
                <a:sym typeface="+mn-ea"/>
              </a:rPr>
              <a:t>			e) 2008 --- Taliban---136</a:t>
            </a:r>
            <a:endParaRPr lang="en-US" sz="1200">
              <a:solidFill>
                <a:schemeClr val="tx1"/>
              </a:solidFill>
            </a:endParaRPr>
          </a:p>
          <a:p>
            <a:pPr marL="114300" indent="0">
              <a:buNone/>
            </a:pPr>
            <a:r>
              <a:rPr lang="en-US" sz="1200">
                <a:solidFill>
                  <a:schemeClr val="tx1"/>
                </a:solidFill>
                <a:sym typeface="+mn-ea"/>
              </a:rPr>
              <a:t>			f) 2009 --- CPI-Maoist---367</a:t>
            </a:r>
            <a:endParaRPr lang="en-US" sz="1200">
              <a:solidFill>
                <a:schemeClr val="tx1"/>
              </a:solidFill>
            </a:endParaRPr>
          </a:p>
          <a:p>
            <a:pPr marL="114300" indent="0">
              <a:buNone/>
            </a:pPr>
            <a:r>
              <a:rPr lang="en-US" sz="1200">
                <a:solidFill>
                  <a:schemeClr val="tx1"/>
                </a:solidFill>
                <a:sym typeface="+mn-ea"/>
              </a:rPr>
              <a:t>			g) 2010 --- CPI-Maoist---485</a:t>
            </a:r>
            <a:endParaRPr lang="en-US" sz="1200">
              <a:solidFill>
                <a:schemeClr val="tx1"/>
              </a:solidFill>
            </a:endParaRPr>
          </a:p>
          <a:p>
            <a:pPr marL="114300" indent="0">
              <a:buNone/>
            </a:pPr>
            <a:r>
              <a:rPr lang="en-US" sz="1200">
                <a:solidFill>
                  <a:schemeClr val="tx1"/>
                </a:solidFill>
                <a:sym typeface="+mn-ea"/>
              </a:rPr>
              <a:t>			h) 2011--- CPI-Maoist---346</a:t>
            </a:r>
            <a:endParaRPr lang="en-US" sz="1200">
              <a:solidFill>
                <a:schemeClr val="tx1"/>
              </a:solidFill>
            </a:endParaRPr>
          </a:p>
          <a:p>
            <a:pPr marL="114300" indent="0">
              <a:buNone/>
            </a:pPr>
            <a:r>
              <a:rPr lang="en-US" sz="1200">
                <a:solidFill>
                  <a:schemeClr val="tx1"/>
                </a:solidFill>
                <a:sym typeface="+mn-ea"/>
              </a:rPr>
              <a:t>			i) 2012 --- Taliban---755</a:t>
            </a:r>
            <a:endParaRPr lang="en-US" sz="1200">
              <a:solidFill>
                <a:schemeClr val="tx1"/>
              </a:solidFill>
            </a:endParaRPr>
          </a:p>
          <a:p>
            <a:pPr marL="114300" indent="0">
              <a:buNone/>
            </a:pPr>
            <a:r>
              <a:rPr lang="en-US" sz="1200">
                <a:solidFill>
                  <a:schemeClr val="tx1"/>
                </a:solidFill>
                <a:sym typeface="+mn-ea"/>
              </a:rPr>
              <a:t>			j) 2013 --- Taliban---712</a:t>
            </a:r>
            <a:endParaRPr lang="en-US" sz="1200">
              <a:solidFill>
                <a:schemeClr val="tx1"/>
              </a:solidFill>
            </a:endParaRPr>
          </a:p>
          <a:p>
            <a:pPr marL="114300" indent="0">
              <a:buNone/>
            </a:pPr>
            <a:r>
              <a:rPr lang="en-US" sz="1200">
                <a:solidFill>
                  <a:schemeClr val="tx1"/>
                </a:solidFill>
                <a:sym typeface="+mn-ea"/>
              </a:rPr>
              <a:t>			k) 2014 --- ISIL---1018</a:t>
            </a:r>
            <a:endParaRPr lang="en-US" sz="1200">
              <a:solidFill>
                <a:schemeClr val="tx1"/>
              </a:solidFill>
            </a:endParaRPr>
          </a:p>
          <a:p>
            <a:pPr marL="114300" indent="0">
              <a:buNone/>
            </a:pPr>
            <a:r>
              <a:rPr lang="en-US" sz="1200">
                <a:solidFill>
                  <a:schemeClr val="tx1"/>
                </a:solidFill>
                <a:sym typeface="+mn-ea"/>
              </a:rPr>
              <a:t>			I) 2015 --- Taliban---1073</a:t>
            </a:r>
            <a:endParaRPr lang="en-US" sz="1200">
              <a:solidFill>
                <a:schemeClr val="tx1"/>
              </a:solidFill>
            </a:endParaRPr>
          </a:p>
          <a:p>
            <a:pPr marL="114300" indent="0">
              <a:buNone/>
            </a:pPr>
            <a:r>
              <a:rPr lang="en-US" sz="1200">
                <a:solidFill>
                  <a:schemeClr val="tx1"/>
                </a:solidFill>
                <a:sym typeface="+mn-ea"/>
              </a:rPr>
              <a:t>			m) 2016 --- ISIL---1153</a:t>
            </a:r>
            <a:endParaRPr lang="en-US" sz="1200">
              <a:solidFill>
                <a:schemeClr val="tx1"/>
              </a:solidFill>
            </a:endParaRPr>
          </a:p>
          <a:p>
            <a:pPr marL="114300" indent="0">
              <a:buNone/>
            </a:pPr>
            <a:r>
              <a:rPr lang="en-US" sz="1200">
                <a:solidFill>
                  <a:schemeClr val="tx1"/>
                </a:solidFill>
                <a:sym typeface="+mn-ea"/>
              </a:rPr>
              <a:t>			n) 2017--- ISIL---1019</a:t>
            </a:r>
            <a:endParaRPr lang="en-US" sz="1200">
              <a:solidFill>
                <a:schemeClr val="tx1"/>
              </a:solidFill>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a:t>
            </a: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Conclusion-4</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endParaRPr>
          </a:p>
        </p:txBody>
      </p:sp>
      <p:sp>
        <p:nvSpPr>
          <p:cNvPr id="3" name="Text Placeholder 2"/>
          <p:cNvSpPr/>
          <p:nvPr>
            <p:ph type="body" idx="1"/>
          </p:nvPr>
        </p:nvSpPr>
        <p:spPr/>
        <p:txBody>
          <a:bodyPr/>
          <a:p>
            <a:pPr marL="114300" indent="0">
              <a:buNone/>
            </a:pPr>
            <a:r>
              <a:rPr lang="en-US" sz="2000">
                <a:solidFill>
                  <a:schemeClr val="tx1"/>
                </a:solidFill>
              </a:rPr>
              <a:t>9.Maximum human killed by Al-Qaida</a:t>
            </a:r>
            <a:endParaRPr lang="en-US" sz="2000">
              <a:solidFill>
                <a:schemeClr val="tx1"/>
              </a:solidFill>
            </a:endParaRPr>
          </a:p>
          <a:p>
            <a:pPr marL="114300" indent="0">
              <a:buNone/>
            </a:pPr>
            <a:r>
              <a:rPr lang="en-US" sz="2000">
                <a:solidFill>
                  <a:schemeClr val="tx1"/>
                </a:solidFill>
              </a:rPr>
              <a:t>10.In last 20 year Al-Qaida is not active Gang.</a:t>
            </a:r>
            <a:endParaRPr lang="en-US" sz="2000">
              <a:solidFill>
                <a:schemeClr val="tx1"/>
              </a:solidFill>
            </a:endParaRPr>
          </a:p>
          <a:p>
            <a:pPr marL="114300" indent="0">
              <a:buNone/>
            </a:pPr>
            <a:r>
              <a:rPr lang="en-US" sz="2000">
                <a:solidFill>
                  <a:schemeClr val="tx1"/>
                </a:solidFill>
              </a:rPr>
              <a:t>11.country VS number_of_kill</a:t>
            </a:r>
            <a:endParaRPr lang="en-US">
              <a:solidFill>
                <a:schemeClr val="tx1"/>
              </a:solidFill>
            </a:endParaRPr>
          </a:p>
          <a:p>
            <a:pPr marL="114300" indent="0">
              <a:buNone/>
            </a:pPr>
            <a:r>
              <a:rPr lang="en-US" sz="1400">
                <a:solidFill>
                  <a:schemeClr val="tx1"/>
                </a:solidFill>
              </a:rPr>
              <a:t>     a)Iraq 21510</a:t>
            </a:r>
            <a:endParaRPr lang="en-US" sz="1400">
              <a:solidFill>
                <a:schemeClr val="tx1"/>
              </a:solidFill>
            </a:endParaRPr>
          </a:p>
          <a:p>
            <a:pPr marL="114300" indent="0">
              <a:buNone/>
            </a:pPr>
            <a:r>
              <a:rPr lang="en-US" sz="1400">
                <a:solidFill>
                  <a:schemeClr val="tx1"/>
                </a:solidFill>
              </a:rPr>
              <a:t>     b) Pakistan 12756</a:t>
            </a:r>
            <a:endParaRPr lang="en-US" sz="1400">
              <a:solidFill>
                <a:schemeClr val="tx1"/>
              </a:solidFill>
            </a:endParaRPr>
          </a:p>
          <a:p>
            <a:pPr marL="114300" indent="0">
              <a:buNone/>
            </a:pPr>
            <a:r>
              <a:rPr lang="en-US" sz="1400">
                <a:solidFill>
                  <a:schemeClr val="tx1"/>
                </a:solidFill>
              </a:rPr>
              <a:t>     c) Afghanistan 10871</a:t>
            </a:r>
            <a:endParaRPr lang="en-US" sz="1400">
              <a:solidFill>
                <a:schemeClr val="tx1"/>
              </a:solidFill>
            </a:endParaRPr>
          </a:p>
          <a:p>
            <a:pPr marL="114300" indent="0">
              <a:buNone/>
            </a:pPr>
            <a:r>
              <a:rPr lang="en-US" sz="1400">
                <a:solidFill>
                  <a:schemeClr val="tx1"/>
                </a:solidFill>
              </a:rPr>
              <a:t>     d) India 10491</a:t>
            </a:r>
            <a:endParaRPr lang="en-US" sz="1400">
              <a:solidFill>
                <a:schemeClr val="tx1"/>
              </a:solidFill>
            </a:endParaRPr>
          </a:p>
          <a:p>
            <a:pPr marL="114300" indent="0">
              <a:buNone/>
            </a:pPr>
            <a:r>
              <a:rPr lang="en-US" sz="1400">
                <a:solidFill>
                  <a:schemeClr val="tx1"/>
                </a:solidFill>
              </a:rPr>
              <a:t>     e) Colombia 6865</a:t>
            </a:r>
            <a:endParaRPr lang="en-US" sz="1400">
              <a:solidFill>
                <a:schemeClr val="tx1"/>
              </a:solidFill>
            </a:endParaRPr>
          </a:p>
          <a:p>
            <a:pPr marL="114300" indent="0">
              <a:buNone/>
            </a:pPr>
            <a:r>
              <a:rPr lang="en-US" sz="1400">
                <a:solidFill>
                  <a:schemeClr val="tx1"/>
                </a:solidFill>
              </a:rPr>
              <a:t>     f) Philippines 5843</a:t>
            </a:r>
            <a:endParaRPr lang="en-US" sz="1400">
              <a:solidFill>
                <a:schemeClr val="tx1"/>
              </a:solidFill>
            </a:endParaRPr>
          </a:p>
          <a:p>
            <a:pPr marL="114300" indent="0">
              <a:buNone/>
            </a:pPr>
            <a:r>
              <a:rPr lang="en-US" sz="1400">
                <a:solidFill>
                  <a:schemeClr val="tx1"/>
                </a:solidFill>
              </a:rPr>
              <a:t>    g) Peru 4916</a:t>
            </a:r>
            <a:endParaRPr lang="en-US" sz="1400">
              <a:solidFill>
                <a:schemeClr val="tx1"/>
              </a:solidFill>
            </a:endParaRPr>
          </a:p>
          <a:p>
            <a:pPr marL="114300" indent="0">
              <a:buNone/>
            </a:pPr>
            <a:r>
              <a:rPr lang="en-US" sz="1400">
                <a:solidFill>
                  <a:schemeClr val="tx1"/>
                </a:solidFill>
              </a:rPr>
              <a:t>    h) Turkey 3767</a:t>
            </a:r>
            <a:endParaRPr lang="en-US" sz="1400">
              <a:solidFill>
                <a:schemeClr val="tx1"/>
              </a:solidFill>
            </a:endParaRPr>
          </a:p>
          <a:p>
            <a:pPr marL="114300" indent="0">
              <a:buNone/>
            </a:pPr>
            <a:r>
              <a:rPr lang="en-US" sz="1400">
                <a:solidFill>
                  <a:schemeClr val="tx1"/>
                </a:solidFill>
              </a:rPr>
              <a:t>    i) El Salvador 3369</a:t>
            </a:r>
            <a:endParaRPr lang="en-US" sz="1400">
              <a:solidFill>
                <a:schemeClr val="tx1"/>
              </a:solidFill>
            </a:endParaRPr>
          </a:p>
          <a:p>
            <a:pPr marL="114300" indent="0">
              <a:buNone/>
            </a:pPr>
            <a:r>
              <a:rPr lang="en-US" sz="1400">
                <a:solidFill>
                  <a:schemeClr val="tx1"/>
                </a:solidFill>
              </a:rPr>
              <a:t>    j) Thailand 3346</a:t>
            </a:r>
            <a:endParaRPr lang="en-US" sz="1400">
              <a:solidFill>
                <a:schemeClr val="tx1"/>
              </a:solidFill>
            </a:endParaRPr>
          </a:p>
          <a:p>
            <a:pPr marL="114300" indent="0">
              <a:buNone/>
            </a:pPr>
            <a:r>
              <a:rPr lang="en-US" sz="1400">
                <a:solidFill>
                  <a:schemeClr val="tx1"/>
                </a:solidFill>
              </a:rPr>
              <a:t>    k) United Kingdom 3212</a:t>
            </a:r>
            <a:endParaRPr lang="en-US" sz="1400">
              <a:solidFill>
                <a:schemeClr val="tx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Conclusion-5</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endParaRPr>
          </a:p>
        </p:txBody>
      </p:sp>
      <p:sp>
        <p:nvSpPr>
          <p:cNvPr id="3" name="Text Placeholder 2"/>
          <p:cNvSpPr/>
          <p:nvPr>
            <p:ph type="body" idx="1"/>
          </p:nvPr>
        </p:nvSpPr>
        <p:spPr/>
        <p:txBody>
          <a:bodyPr/>
          <a:p>
            <a:pPr marL="114300" indent="0">
              <a:buNone/>
            </a:pPr>
            <a:r>
              <a:rPr lang="en-US">
                <a:solidFill>
                  <a:schemeClr val="tx1"/>
                </a:solidFill>
              </a:rPr>
              <a:t>		</a:t>
            </a:r>
            <a:endParaRPr lang="en-US">
              <a:solidFill>
                <a:schemeClr val="tx1"/>
              </a:solidFill>
            </a:endParaRPr>
          </a:p>
          <a:p>
            <a:pPr marL="114300" indent="0">
              <a:buNone/>
            </a:pPr>
            <a:endParaRPr lang="en-US">
              <a:solidFill>
                <a:schemeClr val="tx1"/>
              </a:solidFill>
            </a:endParaRPr>
          </a:p>
          <a:p>
            <a:pPr marL="114300" indent="0">
              <a:buNone/>
            </a:pPr>
            <a:r>
              <a:rPr lang="en-US">
                <a:solidFill>
                  <a:schemeClr val="tx1"/>
                </a:solidFill>
              </a:rPr>
              <a:t>	</a:t>
            </a:r>
            <a:r>
              <a:rPr lang="en-US" sz="2400">
                <a:solidFill>
                  <a:schemeClr val="tx1"/>
                </a:solidFill>
              </a:rPr>
              <a:t>13.From Last 20 Year 3 Gang are active.</a:t>
            </a:r>
            <a:endParaRPr lang="en-US">
              <a:solidFill>
                <a:schemeClr val="tx1"/>
              </a:solidFill>
            </a:endParaRPr>
          </a:p>
          <a:p>
            <a:pPr marL="114300" indent="0">
              <a:buNone/>
            </a:pPr>
            <a:endParaRPr lang="en-US">
              <a:solidFill>
                <a:schemeClr val="tx1"/>
              </a:solidFill>
            </a:endParaRPr>
          </a:p>
          <a:p>
            <a:pPr marL="114300" indent="0">
              <a:buNone/>
            </a:pPr>
            <a:r>
              <a:rPr lang="en-US">
                <a:solidFill>
                  <a:schemeClr val="tx1"/>
                </a:solidFill>
              </a:rPr>
              <a:t>   			   a) Taliban</a:t>
            </a:r>
            <a:endParaRPr lang="en-US">
              <a:solidFill>
                <a:schemeClr val="tx1"/>
              </a:solidFill>
            </a:endParaRPr>
          </a:p>
          <a:p>
            <a:pPr marL="114300" indent="0">
              <a:buNone/>
            </a:pPr>
            <a:r>
              <a:rPr lang="en-US">
                <a:solidFill>
                  <a:schemeClr val="tx1"/>
                </a:solidFill>
              </a:rPr>
              <a:t>    		              b) CPI</a:t>
            </a:r>
            <a:endParaRPr lang="en-US">
              <a:solidFill>
                <a:schemeClr val="tx1"/>
              </a:solidFill>
            </a:endParaRPr>
          </a:p>
          <a:p>
            <a:pPr marL="114300" indent="0">
              <a:buNone/>
            </a:pPr>
            <a:r>
              <a:rPr lang="en-US">
                <a:solidFill>
                  <a:schemeClr val="tx1"/>
                </a:solidFill>
              </a:rPr>
              <a:t>   			   c) ISIL</a:t>
            </a:r>
            <a:endParaRPr lang="en-US">
              <a:solidFill>
                <a:schemeClr val="tx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Conclusion-6</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endParaRPr>
          </a:p>
        </p:txBody>
      </p:sp>
      <p:sp>
        <p:nvSpPr>
          <p:cNvPr id="3" name="Text Placeholder 2"/>
          <p:cNvSpPr/>
          <p:nvPr>
            <p:ph type="body" idx="1"/>
          </p:nvPr>
        </p:nvSpPr>
        <p:spPr/>
        <p:txBody>
          <a:bodyPr/>
          <a:p>
            <a:pPr marL="114300" indent="0">
              <a:buNone/>
            </a:pPr>
            <a:r>
              <a:rPr lang="en-US" sz="1600">
                <a:solidFill>
                  <a:schemeClr val="tx1"/>
                </a:solidFill>
              </a:rPr>
              <a:t>14. These are two methods mostly used by all three most active gangs is Bombing/Explosion, Armed Assault and Hostage Taking (Kidnapping).</a:t>
            </a:r>
            <a:endParaRPr lang="en-US" sz="1600">
              <a:solidFill>
                <a:schemeClr val="tx1"/>
              </a:solidFill>
            </a:endParaRPr>
          </a:p>
          <a:p>
            <a:pPr marL="114300" indent="0">
              <a:buNone/>
            </a:pPr>
            <a:endParaRPr lang="en-US" sz="1600">
              <a:solidFill>
                <a:schemeClr val="tx1"/>
              </a:solidFill>
            </a:endParaRPr>
          </a:p>
          <a:p>
            <a:pPr marL="114300" indent="0">
              <a:buNone/>
            </a:pPr>
            <a:r>
              <a:rPr lang="en-US" sz="1600">
                <a:solidFill>
                  <a:schemeClr val="tx1"/>
                </a:solidFill>
              </a:rPr>
              <a:t>15.Al-Qaida the most mischievous gang in early 20's has done the most number of kills till date and the weapons used for killing is only two explosives and vehicle-borne explosive so if we control on the illegal transportation of weapons, we can reduce the attacks in only one year (2001). There were 2 attacks on the same day so we can say that there might be some disputes between USA and Al Qaida</a:t>
            </a:r>
            <a:endParaRPr lang="en-US" sz="1600">
              <a:solidFill>
                <a:schemeClr val="tx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Text Placeholder 2"/>
          <p:cNvSpPr/>
          <p:nvPr>
            <p:ph type="body" idx="1"/>
          </p:nvPr>
        </p:nvSpPr>
        <p:spPr/>
        <p:txBody>
          <a:bodyPr/>
          <a:p>
            <a:pPr marL="114300" indent="0">
              <a:buNone/>
            </a:pPr>
            <a:r>
              <a:rPr lang="en-US" sz="4400" b="1">
                <a:gradFill>
                  <a:gsLst>
                    <a:gs pos="0">
                      <a:srgbClr val="E30000"/>
                    </a:gs>
                    <a:gs pos="100000">
                      <a:srgbClr val="760303"/>
                    </a:gs>
                  </a:gsLst>
                  <a:lin scaled="0"/>
                </a:gradFill>
              </a:rPr>
              <a:t>											Thank you</a:t>
            </a:r>
            <a:endParaRPr lang="en-US" sz="4400" b="1">
              <a:gradFill>
                <a:gsLst>
                  <a:gs pos="0">
                    <a:srgbClr val="E30000"/>
                  </a:gs>
                  <a:gs pos="100000">
                    <a:srgbClr val="760303"/>
                  </a:gs>
                </a:gsLst>
                <a:lin scaled="0"/>
              </a:gra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		Data Summary/Data Cleaning</a:t>
            </a:r>
            <a:endParaRPr lang="en-US">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endParaRPr>
          </a:p>
        </p:txBody>
      </p:sp>
      <p:sp>
        <p:nvSpPr>
          <p:cNvPr id="3" name="Text Placeholder 2"/>
          <p:cNvSpPr/>
          <p:nvPr>
            <p:ph type="body" idx="1"/>
          </p:nvPr>
        </p:nvSpPr>
        <p:spPr/>
        <p:txBody>
          <a:bodyPr/>
          <a:p>
            <a:pPr marL="571500" indent="-457200">
              <a:buFont typeface="+mj-lt"/>
              <a:buAutoNum type="arabicPeriod"/>
            </a:pPr>
            <a:endParaRPr lang="en-US" sz="2000">
              <a:solidFill>
                <a:schemeClr val="tx1"/>
              </a:solidFill>
              <a:sym typeface="+mn-ea"/>
            </a:endParaRPr>
          </a:p>
          <a:p>
            <a:pPr marL="571500" indent="-457200">
              <a:buFont typeface="+mj-lt"/>
              <a:buAutoNum type="arabicPeriod"/>
            </a:pPr>
            <a:r>
              <a:rPr lang="en-US" sz="2000">
                <a:solidFill>
                  <a:schemeClr val="tx1"/>
                </a:solidFill>
                <a:sym typeface="+mn-ea"/>
              </a:rPr>
              <a:t>Shape of data:- rows-181691,columns- 135</a:t>
            </a:r>
            <a:endParaRPr lang="en-US" sz="2000">
              <a:solidFill>
                <a:schemeClr val="tx1"/>
              </a:solidFill>
              <a:sym typeface="+mn-ea"/>
            </a:endParaRPr>
          </a:p>
          <a:p>
            <a:pPr marL="571500" indent="-457200">
              <a:buFont typeface="+mj-lt"/>
              <a:buAutoNum type="arabicPeriod"/>
            </a:pPr>
            <a:r>
              <a:rPr lang="en-US" sz="2000">
                <a:solidFill>
                  <a:schemeClr val="tx1"/>
                </a:solidFill>
                <a:sym typeface="+mn-ea"/>
              </a:rPr>
              <a:t>Null values:- Those values which are not available.</a:t>
            </a:r>
            <a:endParaRPr lang="en-US" sz="2000">
              <a:solidFill>
                <a:schemeClr val="tx1"/>
              </a:solidFill>
              <a:sym typeface="+mn-ea"/>
            </a:endParaRPr>
          </a:p>
          <a:p>
            <a:pPr marL="571500" indent="-457200">
              <a:buFont typeface="+mj-lt"/>
              <a:buAutoNum type="arabicPeriod"/>
            </a:pPr>
            <a:r>
              <a:rPr lang="en-US" sz="2000">
                <a:solidFill>
                  <a:schemeClr val="tx1"/>
                </a:solidFill>
                <a:sym typeface="+mn-ea"/>
              </a:rPr>
              <a:t>Drop_column:- Drop those columns which holds null values and unnecessary data.</a:t>
            </a:r>
            <a:endParaRPr lang="en-US" sz="2000">
              <a:solidFill>
                <a:schemeClr val="tx1"/>
              </a:solidFill>
              <a:sym typeface="+mn-ea"/>
            </a:endParaRPr>
          </a:p>
          <a:p>
            <a:pPr marL="571500" indent="-457200">
              <a:buFont typeface="+mj-lt"/>
              <a:buAutoNum type="arabicPeriod"/>
            </a:pPr>
            <a:r>
              <a:rPr lang="en-US" sz="2000">
                <a:solidFill>
                  <a:schemeClr val="tx1"/>
                </a:solidFill>
                <a:sym typeface="+mn-ea"/>
              </a:rPr>
              <a:t>Dataset:- Fully cleaned data</a:t>
            </a:r>
            <a:endParaRPr lang="en-US" sz="2000">
              <a:solidFill>
                <a:schemeClr val="tx1"/>
              </a:solidFill>
            </a:endParaRPr>
          </a:p>
          <a:p>
            <a:pPr marL="571500" indent="-457200">
              <a:buFont typeface="+mj-lt"/>
              <a:buAutoNum type="arabicPeriod"/>
            </a:pPr>
            <a:endParaRPr lang="en-US" sz="2000">
              <a:solidFill>
                <a:schemeClr val="tx1"/>
              </a:solidFill>
            </a:endParaRPr>
          </a:p>
          <a:p>
            <a:pPr marL="571500" indent="-457200">
              <a:buFont typeface="+mj-lt"/>
              <a:buAutoNum type="arabicPeriod"/>
            </a:pPr>
            <a:endParaRPr lang="en-US" sz="2000">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a:xfrm>
            <a:off x="685165" y="363220"/>
            <a:ext cx="8001635" cy="506095"/>
          </a:xfrm>
        </p:spPr>
        <p:txBody>
          <a:bodyPr/>
          <a:p>
            <a:r>
              <a:rPr lang="en-US" sz="2000" b="1">
                <a:gradFill>
                  <a:gsLst>
                    <a:gs pos="0">
                      <a:srgbClr val="E30000"/>
                    </a:gs>
                    <a:gs pos="100000">
                      <a:srgbClr val="760303"/>
                    </a:gs>
                  </a:gsLst>
                  <a:lin scaled="0"/>
                </a:gradFill>
              </a:rPr>
              <a:t>	Top attacked in country, city, region, year,month, group</a:t>
            </a:r>
            <a:br>
              <a:rPr lang="en-US" sz="2000" b="1">
                <a:gradFill>
                  <a:gsLst>
                    <a:gs pos="0">
                      <a:srgbClr val="E30000"/>
                    </a:gs>
                    <a:gs pos="100000">
                      <a:srgbClr val="760303"/>
                    </a:gs>
                  </a:gsLst>
                  <a:lin scaled="0"/>
                </a:gradFill>
              </a:rPr>
            </a:br>
            <a:endParaRPr lang="en-US" sz="2000" b="1">
              <a:gradFill>
                <a:gsLst>
                  <a:gs pos="0">
                    <a:srgbClr val="E30000"/>
                  </a:gs>
                  <a:gs pos="100000">
                    <a:srgbClr val="760303"/>
                  </a:gs>
                </a:gsLst>
                <a:lin scaled="0"/>
              </a:gradFill>
            </a:endParaRPr>
          </a:p>
        </p:txBody>
      </p:sp>
      <p:sp>
        <p:nvSpPr>
          <p:cNvPr id="3" name="Text Placeholder 2"/>
          <p:cNvSpPr/>
          <p:nvPr>
            <p:ph type="body" idx="1"/>
          </p:nvPr>
        </p:nvSpPr>
        <p:spPr>
          <a:xfrm>
            <a:off x="457835" y="1040765"/>
            <a:ext cx="8228965" cy="3555365"/>
          </a:xfrm>
        </p:spPr>
        <p:txBody>
          <a:bodyPr/>
          <a:p>
            <a:endParaRPr lang="en-US" sz="1800">
              <a:solidFill>
                <a:schemeClr val="tx1"/>
              </a:solidFill>
            </a:endParaRPr>
          </a:p>
          <a:p>
            <a:r>
              <a:rPr lang="en-US" sz="1800">
                <a:solidFill>
                  <a:schemeClr val="tx1"/>
                </a:solidFill>
              </a:rPr>
              <a:t>Country with most attacks: Iraq</a:t>
            </a:r>
            <a:endParaRPr lang="en-US" sz="1800">
              <a:solidFill>
                <a:schemeClr val="tx1"/>
              </a:solidFill>
            </a:endParaRPr>
          </a:p>
          <a:p>
            <a:r>
              <a:rPr lang="en-US" sz="1800">
                <a:solidFill>
                  <a:schemeClr val="tx1"/>
                </a:solidFill>
              </a:rPr>
              <a:t>City with most attacks: Baghdad</a:t>
            </a:r>
            <a:endParaRPr lang="en-US" sz="1800">
              <a:solidFill>
                <a:schemeClr val="tx1"/>
              </a:solidFill>
            </a:endParaRPr>
          </a:p>
          <a:p>
            <a:r>
              <a:rPr lang="en-US" sz="1800">
                <a:solidFill>
                  <a:schemeClr val="tx1"/>
                </a:solidFill>
              </a:rPr>
              <a:t>Region with the most attacks: Middle East &amp; North Africa</a:t>
            </a:r>
            <a:endParaRPr lang="en-US" sz="1800">
              <a:solidFill>
                <a:schemeClr val="tx1"/>
              </a:solidFill>
            </a:endParaRPr>
          </a:p>
          <a:p>
            <a:r>
              <a:rPr lang="en-US" sz="1800">
                <a:solidFill>
                  <a:schemeClr val="tx1"/>
                </a:solidFill>
              </a:rPr>
              <a:t>Year with the most attacks: 2014</a:t>
            </a:r>
            <a:endParaRPr lang="en-US" sz="1800">
              <a:solidFill>
                <a:schemeClr val="tx1"/>
              </a:solidFill>
            </a:endParaRPr>
          </a:p>
          <a:p>
            <a:r>
              <a:rPr lang="en-US" sz="1800">
                <a:solidFill>
                  <a:schemeClr val="tx1"/>
                </a:solidFill>
              </a:rPr>
              <a:t>Month with the most attacks: 5</a:t>
            </a:r>
            <a:endParaRPr lang="en-US" sz="1800">
              <a:solidFill>
                <a:schemeClr val="tx1"/>
              </a:solidFill>
            </a:endParaRPr>
          </a:p>
          <a:p>
            <a:r>
              <a:rPr lang="en-US" sz="1800">
                <a:solidFill>
                  <a:schemeClr val="tx1"/>
                </a:solidFill>
              </a:rPr>
              <a:t>Group with the most attacks: Taliban</a:t>
            </a:r>
            <a:endParaRPr lang="en-US" sz="1800">
              <a:solidFill>
                <a:schemeClr val="tx1"/>
              </a:solidFill>
            </a:endParaRPr>
          </a:p>
          <a:p>
            <a:r>
              <a:rPr lang="en-US" sz="1800">
                <a:solidFill>
                  <a:schemeClr val="tx1"/>
                </a:solidFill>
              </a:rPr>
              <a:t>Most Attack Types: Bombing/Explosion</a:t>
            </a:r>
            <a:endParaRPr lang="en-US" sz="180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pPr algn="ctr"/>
            <a:r>
              <a:rPr lang="en-US">
                <a:gradFill>
                  <a:gsLst>
                    <a:gs pos="0">
                      <a:srgbClr val="E30000"/>
                    </a:gs>
                    <a:gs pos="100000">
                      <a:srgbClr val="760303"/>
                    </a:gs>
                  </a:gsLst>
                  <a:lin scaled="0"/>
                </a:gradFill>
                <a:effectLst>
                  <a:outerShdw blurRad="38100" dist="19050" dir="2700000" algn="tl" rotWithShape="0">
                    <a:schemeClr val="dk1">
                      <a:alpha val="40000"/>
                    </a:schemeClr>
                  </a:outerShdw>
                </a:effectLst>
              </a:rPr>
              <a:t>		In world map top attacked country</a:t>
            </a:r>
            <a:endParaRPr lang="en-US">
              <a:gradFill>
                <a:gsLst>
                  <a:gs pos="0">
                    <a:srgbClr val="E30000"/>
                  </a:gs>
                  <a:gs pos="100000">
                    <a:srgbClr val="760303"/>
                  </a:gs>
                </a:gsLst>
                <a:lin scaled="0"/>
              </a:gradFill>
              <a:effectLst>
                <a:outerShdw blurRad="38100" dist="19050" dir="2700000" algn="tl" rotWithShape="0">
                  <a:schemeClr val="dk1">
                    <a:alpha val="40000"/>
                  </a:schemeClr>
                </a:outerShdw>
              </a:effectLst>
            </a:endParaRPr>
          </a:p>
        </p:txBody>
      </p:sp>
      <p:sp>
        <p:nvSpPr>
          <p:cNvPr id="3" name="Text Placeholder 2"/>
          <p:cNvSpPr/>
          <p:nvPr>
            <p:ph type="body" idx="1"/>
          </p:nvPr>
        </p:nvSpPr>
        <p:spPr>
          <a:xfrm>
            <a:off x="891540" y="736600"/>
            <a:ext cx="7795260" cy="3822065"/>
          </a:xfrm>
        </p:spPr>
        <p:txBody>
          <a:bodyPr/>
          <a:p>
            <a:endParaRPr lang="en-US"/>
          </a:p>
        </p:txBody>
      </p:sp>
      <p:pic>
        <p:nvPicPr>
          <p:cNvPr id="4" name="Picture 3" descr="Screenshot (3)"/>
          <p:cNvPicPr>
            <a:picLocks noChangeAspect="1"/>
          </p:cNvPicPr>
          <p:nvPr/>
        </p:nvPicPr>
        <p:blipFill>
          <a:blip r:embed="rId1"/>
          <a:stretch>
            <a:fillRect/>
          </a:stretch>
        </p:blipFill>
        <p:spPr>
          <a:xfrm>
            <a:off x="516255" y="737235"/>
            <a:ext cx="8323580" cy="35706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pPr algn="ctr"/>
            <a:r>
              <a:rPr lang="en-US">
                <a:gradFill>
                  <a:gsLst>
                    <a:gs pos="0">
                      <a:srgbClr val="E30000"/>
                    </a:gs>
                    <a:gs pos="100000">
                      <a:srgbClr val="760303"/>
                    </a:gs>
                  </a:gsLst>
                  <a:lin scaled="0"/>
                </a:gradFill>
                <a:effectLst>
                  <a:outerShdw blurRad="38100" dist="19050" dir="2700000" algn="tl" rotWithShape="0">
                    <a:schemeClr val="dk1">
                      <a:alpha val="40000"/>
                    </a:schemeClr>
                  </a:outerShdw>
                </a:effectLst>
              </a:rPr>
              <a:t>Attacks in every year</a:t>
            </a:r>
            <a:endParaRPr lang="en-US">
              <a:gradFill>
                <a:gsLst>
                  <a:gs pos="0">
                    <a:srgbClr val="E30000"/>
                  </a:gs>
                  <a:gs pos="100000">
                    <a:srgbClr val="760303"/>
                  </a:gs>
                </a:gsLst>
                <a:lin scaled="0"/>
              </a:gradFill>
              <a:effectLst>
                <a:outerShdw blurRad="38100" dist="19050" dir="2700000" algn="tl" rotWithShape="0">
                  <a:schemeClr val="dk1">
                    <a:alpha val="40000"/>
                  </a:schemeClr>
                </a:outerShdw>
              </a:effectLst>
            </a:endParaRPr>
          </a:p>
        </p:txBody>
      </p:sp>
      <p:sp>
        <p:nvSpPr>
          <p:cNvPr id="3" name="Text Placeholder 2"/>
          <p:cNvSpPr/>
          <p:nvPr>
            <p:ph type="body" idx="1"/>
          </p:nvPr>
        </p:nvSpPr>
        <p:spPr/>
        <p:txBody>
          <a:bodyPr/>
          <a:p>
            <a:pPr marL="114300" indent="0">
              <a:buNone/>
            </a:pPr>
            <a:r>
              <a:rPr lang="en-US" sz="1600">
                <a:solidFill>
                  <a:schemeClr val="tx1"/>
                </a:solidFill>
              </a:rPr>
              <a:t>From the adjacent figure,we came to</a:t>
            </a:r>
            <a:endParaRPr lang="en-US" sz="1600">
              <a:solidFill>
                <a:schemeClr val="tx1"/>
              </a:solidFill>
            </a:endParaRPr>
          </a:p>
          <a:p>
            <a:pPr marL="114300" indent="0">
              <a:buNone/>
            </a:pPr>
            <a:r>
              <a:rPr lang="en-US" sz="1600">
                <a:solidFill>
                  <a:schemeClr val="tx1"/>
                </a:solidFill>
              </a:rPr>
              <a:t>know about the total number of terrorist</a:t>
            </a:r>
            <a:endParaRPr lang="en-US" sz="1600">
              <a:solidFill>
                <a:schemeClr val="tx1"/>
              </a:solidFill>
            </a:endParaRPr>
          </a:p>
          <a:p>
            <a:pPr marL="114300" indent="0">
              <a:buNone/>
            </a:pPr>
            <a:r>
              <a:rPr lang="en-US" sz="1600">
                <a:solidFill>
                  <a:schemeClr val="tx1"/>
                </a:solidFill>
              </a:rPr>
              <a:t>attacks in the years from 1970 to 2017.</a:t>
            </a:r>
            <a:endParaRPr lang="en-US" sz="1600">
              <a:solidFill>
                <a:schemeClr val="tx1"/>
              </a:solidFill>
            </a:endParaRPr>
          </a:p>
          <a:p>
            <a:pPr marL="114300" indent="0">
              <a:buNone/>
            </a:pPr>
            <a:endParaRPr lang="en-US" sz="1600">
              <a:solidFill>
                <a:schemeClr val="tx1"/>
              </a:solidFill>
            </a:endParaRPr>
          </a:p>
          <a:p>
            <a:pPr marL="114300" indent="0">
              <a:buNone/>
            </a:pPr>
            <a:r>
              <a:rPr lang="en-US" sz="1600">
                <a:solidFill>
                  <a:schemeClr val="tx1"/>
                </a:solidFill>
              </a:rPr>
              <a:t>We can conclude that most attacks were</a:t>
            </a:r>
            <a:endParaRPr lang="en-US" sz="1600">
              <a:solidFill>
                <a:schemeClr val="tx1"/>
              </a:solidFill>
            </a:endParaRPr>
          </a:p>
          <a:p>
            <a:pPr marL="114300" indent="0">
              <a:buNone/>
            </a:pPr>
            <a:r>
              <a:rPr lang="en-US" sz="1600">
                <a:solidFill>
                  <a:schemeClr val="tx1"/>
                </a:solidFill>
              </a:rPr>
              <a:t>done in the year 2014.</a:t>
            </a:r>
            <a:endParaRPr lang="en-US" sz="1600">
              <a:solidFill>
                <a:schemeClr val="tx1"/>
              </a:solidFill>
            </a:endParaRPr>
          </a:p>
          <a:p>
            <a:pPr marL="114300" indent="0">
              <a:buNone/>
            </a:pPr>
            <a:endParaRPr lang="en-US" sz="1600">
              <a:solidFill>
                <a:schemeClr val="tx1"/>
              </a:solidFill>
            </a:endParaRPr>
          </a:p>
          <a:p>
            <a:pPr marL="114300" indent="0">
              <a:buNone/>
            </a:pPr>
            <a:r>
              <a:rPr lang="en-US" sz="1600">
                <a:solidFill>
                  <a:schemeClr val="tx1"/>
                </a:solidFill>
              </a:rPr>
              <a:t>We can see here that attacks slowly start</a:t>
            </a:r>
            <a:endParaRPr lang="en-US" sz="1600">
              <a:solidFill>
                <a:schemeClr val="tx1"/>
              </a:solidFill>
            </a:endParaRPr>
          </a:p>
          <a:p>
            <a:pPr marL="114300" indent="0">
              <a:buNone/>
            </a:pPr>
            <a:r>
              <a:rPr lang="en-US" sz="1600">
                <a:solidFill>
                  <a:schemeClr val="tx1"/>
                </a:solidFill>
              </a:rPr>
              <a:t>to increase from 1972 until about 1993</a:t>
            </a:r>
            <a:endParaRPr lang="en-US" sz="1600">
              <a:solidFill>
                <a:schemeClr val="tx1"/>
              </a:solidFill>
            </a:endParaRPr>
          </a:p>
          <a:p>
            <a:pPr marL="114300" indent="0">
              <a:buNone/>
            </a:pPr>
            <a:r>
              <a:rPr lang="en-US" sz="1600">
                <a:solidFill>
                  <a:schemeClr val="tx1"/>
                </a:solidFill>
              </a:rPr>
              <a:t>where until 2004 we see a downward</a:t>
            </a:r>
            <a:endParaRPr lang="en-US" sz="1600">
              <a:solidFill>
                <a:schemeClr val="tx1"/>
              </a:solidFill>
            </a:endParaRPr>
          </a:p>
          <a:p>
            <a:pPr marL="114300" indent="0">
              <a:buNone/>
            </a:pPr>
            <a:r>
              <a:rPr lang="en-US" sz="1600">
                <a:solidFill>
                  <a:schemeClr val="tx1"/>
                </a:solidFill>
              </a:rPr>
              <a:t>global trend in terrorist incidents then</a:t>
            </a:r>
            <a:endParaRPr lang="en-US" sz="1600">
              <a:solidFill>
                <a:schemeClr val="tx1"/>
              </a:solidFill>
            </a:endParaRPr>
          </a:p>
          <a:p>
            <a:pPr marL="114300" indent="0">
              <a:buNone/>
            </a:pPr>
            <a:r>
              <a:rPr lang="en-US" sz="1600">
                <a:solidFill>
                  <a:schemeClr val="tx1"/>
                </a:solidFill>
              </a:rPr>
              <a:t>after 2014 the terrorist activities starts</a:t>
            </a:r>
            <a:endParaRPr lang="en-US" sz="1600">
              <a:solidFill>
                <a:schemeClr val="tx1"/>
              </a:solidFill>
            </a:endParaRPr>
          </a:p>
          <a:p>
            <a:pPr marL="114300" indent="0">
              <a:buNone/>
            </a:pPr>
            <a:r>
              <a:rPr lang="en-US" sz="1600">
                <a:solidFill>
                  <a:schemeClr val="tx1"/>
                </a:solidFill>
              </a:rPr>
              <a:t>increasing till 2014 then slowly decreases.	</a:t>
            </a:r>
            <a:endParaRPr lang="en-US" sz="1600">
              <a:solidFill>
                <a:schemeClr val="tx1"/>
              </a:solidFill>
            </a:endParaRPr>
          </a:p>
        </p:txBody>
      </p:sp>
      <p:pic>
        <p:nvPicPr>
          <p:cNvPr id="4" name="Picture 3" descr="1"/>
          <p:cNvPicPr>
            <a:picLocks noChangeAspect="1"/>
          </p:cNvPicPr>
          <p:nvPr/>
        </p:nvPicPr>
        <p:blipFill>
          <a:blip r:embed="rId1"/>
          <a:stretch>
            <a:fillRect/>
          </a:stretch>
        </p:blipFill>
        <p:spPr>
          <a:xfrm>
            <a:off x="4518660" y="958850"/>
            <a:ext cx="4458335" cy="32258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pPr algn="ct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t>Terrorist Activities (Number of Attacks v/s Year)</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endParaRPr>
          </a:p>
        </p:txBody>
      </p:sp>
      <p:sp>
        <p:nvSpPr>
          <p:cNvPr id="3" name="Text Placeholder 2"/>
          <p:cNvSpPr/>
          <p:nvPr>
            <p:ph type="body" idx="1"/>
          </p:nvPr>
        </p:nvSpPr>
        <p:spPr/>
        <p:txBody>
          <a:bodyPr/>
          <a:p>
            <a:pPr marL="114300" indent="0">
              <a:buNone/>
            </a:pPr>
            <a:r>
              <a:rPr lang="en-US" sz="1600">
                <a:solidFill>
                  <a:schemeClr val="tx1"/>
                </a:solidFill>
              </a:rPr>
              <a:t>The adjacent graph is plottedusing </a:t>
            </a:r>
            <a:endParaRPr lang="en-US" sz="1600">
              <a:solidFill>
                <a:schemeClr val="tx1"/>
              </a:solidFill>
            </a:endParaRPr>
          </a:p>
          <a:p>
            <a:pPr marL="114300" indent="0">
              <a:buNone/>
            </a:pPr>
            <a:r>
              <a:rPr lang="en-US" sz="1600">
                <a:solidFill>
                  <a:schemeClr val="tx1"/>
                </a:solidFill>
              </a:rPr>
              <a:t>area graph.It shows the total number</a:t>
            </a:r>
            <a:endParaRPr lang="en-US" sz="1600">
              <a:solidFill>
                <a:schemeClr val="tx1"/>
              </a:solidFill>
            </a:endParaRPr>
          </a:p>
          <a:p>
            <a:pPr marL="114300" indent="0">
              <a:buNone/>
            </a:pPr>
            <a:r>
              <a:rPr lang="en-US" sz="1600">
                <a:solidFill>
                  <a:schemeClr val="tx1"/>
                </a:solidFill>
              </a:rPr>
              <a:t>of attacks in corresponding years and</a:t>
            </a:r>
            <a:endParaRPr lang="en-US" sz="1600">
              <a:solidFill>
                <a:schemeClr val="tx1"/>
              </a:solidFill>
            </a:endParaRPr>
          </a:p>
          <a:p>
            <a:pPr marL="114300" indent="0">
              <a:buNone/>
            </a:pPr>
            <a:r>
              <a:rPr lang="en-US" sz="1600">
                <a:solidFill>
                  <a:schemeClr val="tx1"/>
                </a:solidFill>
              </a:rPr>
              <a:t>region. Most attacks were made in</a:t>
            </a:r>
            <a:endParaRPr lang="en-US" sz="1600">
              <a:solidFill>
                <a:schemeClr val="tx1"/>
              </a:solidFill>
            </a:endParaRPr>
          </a:p>
          <a:p>
            <a:pPr marL="114300" indent="0">
              <a:buNone/>
            </a:pPr>
            <a:r>
              <a:rPr lang="en-US" sz="1600">
                <a:solidFill>
                  <a:schemeClr val="tx1"/>
                </a:solidFill>
              </a:rPr>
              <a:t>2014 on Australasia &amp; Oceania.In the</a:t>
            </a:r>
            <a:endParaRPr lang="en-US" sz="1600">
              <a:solidFill>
                <a:schemeClr val="tx1"/>
              </a:solidFill>
            </a:endParaRPr>
          </a:p>
          <a:p>
            <a:pPr marL="114300" indent="0">
              <a:buNone/>
            </a:pPr>
            <a:r>
              <a:rPr lang="en-US" sz="1600">
                <a:solidFill>
                  <a:schemeClr val="tx1"/>
                </a:solidFill>
              </a:rPr>
              <a:t>1970s we can see that most terrorist</a:t>
            </a:r>
            <a:endParaRPr lang="en-US" sz="1600">
              <a:solidFill>
                <a:schemeClr val="tx1"/>
              </a:solidFill>
            </a:endParaRPr>
          </a:p>
          <a:p>
            <a:pPr marL="114300" indent="0">
              <a:buNone/>
            </a:pPr>
            <a:r>
              <a:rPr lang="en-US" sz="1600">
                <a:solidFill>
                  <a:schemeClr val="tx1"/>
                </a:solidFill>
              </a:rPr>
              <a:t>attacks occurred in Western Europe,</a:t>
            </a:r>
            <a:endParaRPr lang="en-US" sz="1600">
              <a:solidFill>
                <a:schemeClr val="tx1"/>
              </a:solidFill>
            </a:endParaRPr>
          </a:p>
          <a:p>
            <a:pPr marL="114300" indent="0">
              <a:buNone/>
            </a:pPr>
            <a:r>
              <a:rPr lang="en-US" sz="1600">
                <a:solidFill>
                  <a:schemeClr val="tx1"/>
                </a:solidFill>
              </a:rPr>
              <a:t>followed by South America in the 1980s.</a:t>
            </a:r>
            <a:endParaRPr lang="en-US" sz="1600">
              <a:solidFill>
                <a:schemeClr val="tx1"/>
              </a:solidFill>
            </a:endParaRPr>
          </a:p>
          <a:p>
            <a:pPr marL="114300" indent="0">
              <a:buNone/>
            </a:pPr>
            <a:r>
              <a:rPr lang="en-US" sz="1600">
                <a:solidFill>
                  <a:schemeClr val="tx1"/>
                </a:solidFill>
              </a:rPr>
              <a:t>But then there is an overall decline in</a:t>
            </a:r>
            <a:endParaRPr lang="en-US" sz="1600">
              <a:solidFill>
                <a:schemeClr val="tx1"/>
              </a:solidFill>
            </a:endParaRPr>
          </a:p>
          <a:p>
            <a:pPr marL="114300" indent="0">
              <a:buNone/>
            </a:pPr>
            <a:r>
              <a:rPr lang="en-US" sz="1600">
                <a:solidFill>
                  <a:schemeClr val="tx1"/>
                </a:solidFill>
              </a:rPr>
              <a:t>the number of attacks between the</a:t>
            </a:r>
            <a:endParaRPr lang="en-US" sz="1600">
              <a:solidFill>
                <a:schemeClr val="tx1"/>
              </a:solidFill>
            </a:endParaRPr>
          </a:p>
          <a:p>
            <a:pPr marL="114300" indent="0">
              <a:buNone/>
            </a:pPr>
            <a:r>
              <a:rPr lang="en-US" sz="1600">
                <a:solidFill>
                  <a:schemeClr val="tx1"/>
                </a:solidFill>
              </a:rPr>
              <a:t>mid-1990s and 2003.</a:t>
            </a:r>
            <a:endParaRPr lang="en-US" sz="1600">
              <a:solidFill>
                <a:schemeClr val="tx1"/>
              </a:solidFill>
            </a:endParaRPr>
          </a:p>
        </p:txBody>
      </p:sp>
      <p:pic>
        <p:nvPicPr>
          <p:cNvPr id="5" name="Picture 4" descr="3"/>
          <p:cNvPicPr>
            <a:picLocks noChangeAspect="1"/>
          </p:cNvPicPr>
          <p:nvPr/>
        </p:nvPicPr>
        <p:blipFill>
          <a:blip r:embed="rId1"/>
          <a:stretch>
            <a:fillRect/>
          </a:stretch>
        </p:blipFill>
        <p:spPr>
          <a:xfrm>
            <a:off x="4408170" y="1173480"/>
            <a:ext cx="4429125" cy="279590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t>			Word cloud</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endParaRPr>
          </a:p>
        </p:txBody>
      </p:sp>
      <p:sp>
        <p:nvSpPr>
          <p:cNvPr id="3" name="Text Placeholder 2"/>
          <p:cNvSpPr/>
          <p:nvPr>
            <p:ph type="body" idx="1"/>
          </p:nvPr>
        </p:nvSpPr>
        <p:spPr/>
        <p:txBody>
          <a:bodyPr/>
          <a:p>
            <a:pPr marL="0" indent="0">
              <a:buNone/>
            </a:pPr>
            <a:endParaRPr lang="en-US" sz="2000">
              <a:solidFill>
                <a:schemeClr val="tx1"/>
              </a:solidFill>
            </a:endParaRPr>
          </a:p>
          <a:p>
            <a:pPr marL="0" indent="0">
              <a:buNone/>
            </a:pPr>
            <a:r>
              <a:rPr lang="en-US" sz="2000">
                <a:solidFill>
                  <a:schemeClr val="tx1"/>
                </a:solidFill>
              </a:rPr>
              <a:t>We can see in this word cloud</a:t>
            </a:r>
            <a:endParaRPr lang="en-US" sz="2000">
              <a:solidFill>
                <a:schemeClr val="tx1"/>
              </a:solidFill>
            </a:endParaRPr>
          </a:p>
          <a:p>
            <a:pPr marL="0" indent="0">
              <a:buNone/>
            </a:pPr>
            <a:r>
              <a:rPr lang="en-US" sz="2000">
                <a:solidFill>
                  <a:schemeClr val="tx1"/>
                </a:solidFill>
              </a:rPr>
              <a:t>diagram that</a:t>
            </a:r>
            <a:endParaRPr lang="en-US" sz="2000">
              <a:solidFill>
                <a:schemeClr val="tx1"/>
              </a:solidFill>
            </a:endParaRPr>
          </a:p>
          <a:p>
            <a:pPr marL="0" indent="0">
              <a:buNone/>
            </a:pPr>
            <a:r>
              <a:rPr lang="en-US" sz="2000">
                <a:solidFill>
                  <a:schemeClr val="tx1"/>
                </a:solidFill>
              </a:rPr>
              <a:t>Khyber Pakhtunkhwa</a:t>
            </a:r>
            <a:endParaRPr lang="en-US" sz="2000">
              <a:solidFill>
                <a:schemeClr val="tx1"/>
              </a:solidFill>
            </a:endParaRPr>
          </a:p>
          <a:p>
            <a:pPr marL="0" indent="0">
              <a:buNone/>
            </a:pPr>
            <a:r>
              <a:rPr lang="en-US" sz="2000">
                <a:solidFill>
                  <a:schemeClr val="tx1"/>
                </a:solidFill>
              </a:rPr>
              <a:t>Administered Tribal</a:t>
            </a:r>
            <a:endParaRPr lang="en-US" sz="2000">
              <a:solidFill>
                <a:schemeClr val="tx1"/>
              </a:solidFill>
            </a:endParaRPr>
          </a:p>
          <a:p>
            <a:pPr marL="0" indent="0">
              <a:buNone/>
            </a:pPr>
            <a:r>
              <a:rPr lang="en-US" sz="2000">
                <a:solidFill>
                  <a:schemeClr val="tx1"/>
                </a:solidFill>
              </a:rPr>
              <a:t>Baghdad</a:t>
            </a:r>
            <a:endParaRPr lang="en-US" sz="2000">
              <a:solidFill>
                <a:schemeClr val="tx1"/>
              </a:solidFill>
            </a:endParaRPr>
          </a:p>
          <a:p>
            <a:pPr marL="0" indent="0">
              <a:buNone/>
            </a:pPr>
            <a:r>
              <a:rPr lang="en-US" sz="2000">
                <a:solidFill>
                  <a:schemeClr val="tx1"/>
                </a:solidFill>
              </a:rPr>
              <a:t>Northern Ireland</a:t>
            </a:r>
            <a:endParaRPr lang="en-US" sz="2000">
              <a:solidFill>
                <a:schemeClr val="tx1"/>
              </a:solidFill>
            </a:endParaRPr>
          </a:p>
          <a:p>
            <a:pPr marL="0" indent="0">
              <a:buNone/>
            </a:pPr>
            <a:r>
              <a:rPr lang="en-US" sz="2000">
                <a:solidFill>
                  <a:schemeClr val="tx1"/>
                </a:solidFill>
              </a:rPr>
              <a:t>Jammu Kashmir are the</a:t>
            </a:r>
            <a:endParaRPr lang="en-US" sz="2000">
              <a:solidFill>
                <a:schemeClr val="tx1"/>
              </a:solidFill>
            </a:endParaRPr>
          </a:p>
          <a:p>
            <a:pPr marL="0" indent="0">
              <a:buNone/>
            </a:pPr>
            <a:r>
              <a:rPr lang="en-US" sz="2000">
                <a:solidFill>
                  <a:schemeClr val="tx1"/>
                </a:solidFill>
              </a:rPr>
              <a:t>highly affected areas.</a:t>
            </a:r>
            <a:endParaRPr lang="en-US" sz="2000">
              <a:solidFill>
                <a:schemeClr val="tx1"/>
              </a:solidFill>
            </a:endParaRPr>
          </a:p>
        </p:txBody>
      </p:sp>
      <p:pic>
        <p:nvPicPr>
          <p:cNvPr id="4" name="Picture 3" descr="Screenshot (6)"/>
          <p:cNvPicPr>
            <a:picLocks noChangeAspect="1"/>
          </p:cNvPicPr>
          <p:nvPr/>
        </p:nvPicPr>
        <p:blipFill>
          <a:blip r:embed="rId1"/>
          <a:stretch>
            <a:fillRect/>
          </a:stretch>
        </p:blipFill>
        <p:spPr>
          <a:xfrm>
            <a:off x="4024630" y="1021715"/>
            <a:ext cx="4630420" cy="342646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pPr algn="ctr"/>
            <a:b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rPr>
            </a:br>
            <a:r>
              <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rPr>
              <a:t>Percentage of attacks by each gangs out of total</a:t>
            </a:r>
            <a:endParaRPr lang="en-US" b="1">
              <a:gradFill>
                <a:gsLst>
                  <a:gs pos="0">
                    <a:srgbClr val="E30000"/>
                  </a:gs>
                  <a:gs pos="100000">
                    <a:srgbClr val="760303"/>
                  </a:gs>
                </a:gsLst>
                <a:lin scaled="0"/>
              </a:gradFill>
              <a:effectLst>
                <a:outerShdw blurRad="38100" dist="19050" dir="2700000" algn="tl" rotWithShape="0">
                  <a:schemeClr val="dk1">
                    <a:alpha val="40000"/>
                  </a:schemeClr>
                </a:outerShdw>
              </a:effectLst>
              <a:sym typeface="+mn-ea"/>
            </a:endParaRPr>
          </a:p>
        </p:txBody>
      </p:sp>
      <p:sp>
        <p:nvSpPr>
          <p:cNvPr id="3" name="Text Placeholder 2"/>
          <p:cNvSpPr/>
          <p:nvPr>
            <p:ph type="body" idx="1"/>
          </p:nvPr>
        </p:nvSpPr>
        <p:spPr/>
        <p:txBody>
          <a:bodyPr/>
          <a:p>
            <a:pPr marL="114300" indent="0">
              <a:buNone/>
            </a:pPr>
            <a:endParaRPr lang="en-US" sz="2000">
              <a:solidFill>
                <a:schemeClr val="tx1"/>
              </a:solidFill>
            </a:endParaRPr>
          </a:p>
          <a:p>
            <a:pPr marL="114300" indent="0">
              <a:buNone/>
            </a:pPr>
            <a:r>
              <a:rPr lang="en-US" sz="2000">
                <a:solidFill>
                  <a:schemeClr val="tx1"/>
                </a:solidFill>
              </a:rPr>
              <a:t>The adjacent figure</a:t>
            </a:r>
            <a:endParaRPr lang="en-US" sz="2000">
              <a:solidFill>
                <a:schemeClr val="tx1"/>
              </a:solidFill>
            </a:endParaRPr>
          </a:p>
          <a:p>
            <a:pPr marL="114300" indent="0">
              <a:buNone/>
            </a:pPr>
            <a:r>
              <a:rPr lang="en-US" sz="2000">
                <a:solidFill>
                  <a:schemeClr val="tx1"/>
                </a:solidFill>
              </a:rPr>
              <a:t>is plotted using a pie</a:t>
            </a:r>
            <a:endParaRPr lang="en-US" sz="2000">
              <a:solidFill>
                <a:schemeClr val="tx1"/>
              </a:solidFill>
            </a:endParaRPr>
          </a:p>
          <a:p>
            <a:pPr marL="114300" indent="0">
              <a:buNone/>
            </a:pPr>
            <a:r>
              <a:rPr lang="en-US" sz="2000">
                <a:solidFill>
                  <a:schemeClr val="tx1"/>
                </a:solidFill>
              </a:rPr>
              <a:t>chart. Which shows</a:t>
            </a:r>
            <a:endParaRPr lang="en-US" sz="2000">
              <a:solidFill>
                <a:schemeClr val="tx1"/>
              </a:solidFill>
            </a:endParaRPr>
          </a:p>
          <a:p>
            <a:pPr marL="114300" indent="0">
              <a:buNone/>
            </a:pPr>
            <a:r>
              <a:rPr lang="en-US" sz="2000">
                <a:solidFill>
                  <a:schemeClr val="tx1"/>
                </a:solidFill>
              </a:rPr>
              <a:t>the percentage of</a:t>
            </a:r>
            <a:endParaRPr lang="en-US" sz="2000">
              <a:solidFill>
                <a:schemeClr val="tx1"/>
              </a:solidFill>
            </a:endParaRPr>
          </a:p>
          <a:p>
            <a:pPr marL="114300" indent="0">
              <a:buNone/>
            </a:pPr>
            <a:r>
              <a:rPr lang="en-US" sz="2000">
                <a:solidFill>
                  <a:schemeClr val="tx1"/>
                </a:solidFill>
              </a:rPr>
              <a:t>attacks made by</a:t>
            </a:r>
            <a:endParaRPr lang="en-US" sz="2000">
              <a:solidFill>
                <a:schemeClr val="tx1"/>
              </a:solidFill>
            </a:endParaRPr>
          </a:p>
          <a:p>
            <a:pPr marL="114300" indent="0">
              <a:buNone/>
            </a:pPr>
            <a:r>
              <a:rPr lang="en-US" sz="2000">
                <a:solidFill>
                  <a:schemeClr val="tx1"/>
                </a:solidFill>
              </a:rPr>
              <a:t>different terrorist</a:t>
            </a:r>
            <a:endParaRPr lang="en-US" sz="2000">
              <a:solidFill>
                <a:schemeClr val="tx1"/>
              </a:solidFill>
            </a:endParaRPr>
          </a:p>
          <a:p>
            <a:pPr marL="114300" indent="0">
              <a:buNone/>
            </a:pPr>
            <a:r>
              <a:rPr lang="en-US" sz="2000">
                <a:solidFill>
                  <a:schemeClr val="tx1"/>
                </a:solidFill>
              </a:rPr>
              <a:t>groups out of total</a:t>
            </a:r>
            <a:endParaRPr lang="en-US" sz="2000">
              <a:solidFill>
                <a:schemeClr val="tx1"/>
              </a:solidFill>
            </a:endParaRPr>
          </a:p>
          <a:p>
            <a:pPr marL="114300" indent="0">
              <a:buNone/>
            </a:pPr>
            <a:r>
              <a:rPr lang="en-US" sz="2000">
                <a:solidFill>
                  <a:schemeClr val="tx1"/>
                </a:solidFill>
              </a:rPr>
              <a:t>attacks.</a:t>
            </a:r>
            <a:endParaRPr lang="en-US" sz="2000">
              <a:solidFill>
                <a:schemeClr val="tx1"/>
              </a:solidFill>
            </a:endParaRPr>
          </a:p>
        </p:txBody>
      </p:sp>
      <p:pic>
        <p:nvPicPr>
          <p:cNvPr id="5" name="Picture 4" descr="pia"/>
          <p:cNvPicPr>
            <a:picLocks noChangeAspect="1"/>
          </p:cNvPicPr>
          <p:nvPr/>
        </p:nvPicPr>
        <p:blipFill>
          <a:blip r:embed="rId1"/>
          <a:stretch>
            <a:fillRect/>
          </a:stretch>
        </p:blipFill>
        <p:spPr>
          <a:xfrm>
            <a:off x="3459480" y="1136015"/>
            <a:ext cx="4761230" cy="3460115"/>
          </a:xfrm>
          <a:prstGeom prst="rect">
            <a:avLst/>
          </a:prstGeom>
        </p:spPr>
      </p:pic>
    </p:spTree>
  </p:cSld>
  <p:clrMapOvr>
    <a:masterClrMapping/>
  </p:clrMapOvr>
</p:sld>
</file>

<file path=ppt/theme/theme1.xml><?xml version="1.0" encoding="utf-8"?>
<a:theme xmlns:a="http://schemas.openxmlformats.org/drawingml/2006/main" name="Blue Waves">
  <a:themeElements>
    <a:clrScheme name="Blue Waves 13">
      <a:dk1>
        <a:srgbClr val="000000"/>
      </a:dk1>
      <a:lt1>
        <a:srgbClr val="FFFFFF"/>
      </a:lt1>
      <a:dk2>
        <a:srgbClr val="000000"/>
      </a:dk2>
      <a:lt2>
        <a:srgbClr val="969696"/>
      </a:lt2>
      <a:accent1>
        <a:srgbClr val="0066CC"/>
      </a:accent1>
      <a:accent2>
        <a:srgbClr val="3399FF"/>
      </a:accent2>
      <a:accent3>
        <a:srgbClr val="FFFFFF"/>
      </a:accent3>
      <a:accent4>
        <a:srgbClr val="000000"/>
      </a:accent4>
      <a:accent5>
        <a:srgbClr val="AAB8E2"/>
      </a:accent5>
      <a:accent6>
        <a:srgbClr val="2D8AE7"/>
      </a:accent6>
      <a:hlink>
        <a:srgbClr val="CC3300"/>
      </a:hlink>
      <a:folHlink>
        <a:srgbClr val="996600"/>
      </a:folHlink>
    </a:clrScheme>
    <a:fontScheme name="Blu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Blu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u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u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u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u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u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u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u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u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u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u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u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ue Waves 13">
        <a:dk1>
          <a:srgbClr val="000000"/>
        </a:dk1>
        <a:lt1>
          <a:srgbClr val="FFFFFF"/>
        </a:lt1>
        <a:dk2>
          <a:srgbClr val="000000"/>
        </a:dk2>
        <a:lt2>
          <a:srgbClr val="969696"/>
        </a:lt2>
        <a:accent1>
          <a:srgbClr val="0066CC"/>
        </a:accent1>
        <a:accent2>
          <a:srgbClr val="3399FF"/>
        </a:accent2>
        <a:accent3>
          <a:srgbClr val="FFFFFF"/>
        </a:accent3>
        <a:accent4>
          <a:srgbClr val="000000"/>
        </a:accent4>
        <a:accent5>
          <a:srgbClr val="AAB8E2"/>
        </a:accent5>
        <a:accent6>
          <a:srgbClr val="2D8AE7"/>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7515</Words>
  <Application>WPS Presentation</Application>
  <PresentationFormat/>
  <Paragraphs>300</Paragraphs>
  <Slides>24</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24</vt:i4>
      </vt:variant>
    </vt:vector>
  </HeadingPairs>
  <TitlesOfParts>
    <vt:vector size="32" baseType="lpstr">
      <vt:lpstr>Arial</vt:lpstr>
      <vt:lpstr>SimSun</vt:lpstr>
      <vt:lpstr>Wingdings</vt:lpstr>
      <vt:lpstr>Arial</vt:lpstr>
      <vt:lpstr>Montserrat</vt:lpstr>
      <vt:lpstr>Microsoft YaHei</vt:lpstr>
      <vt:lpstr>Arial Unicode MS</vt:lpstr>
      <vt:lpstr>Blue Waves</vt:lpstr>
      <vt:lpstr> </vt:lpstr>
      <vt:lpstr>Point To Discuss</vt:lpstr>
      <vt:lpstr>		Data Summary/Data Cleaning</vt:lpstr>
      <vt:lpstr>	Top attacked in country, city, region, year,month, group </vt:lpstr>
      <vt:lpstr>		In world map top attacked country</vt:lpstr>
      <vt:lpstr>Attacks in every year</vt:lpstr>
      <vt:lpstr>Terrorist Activities (Number of Attacks v/s Year)</vt:lpstr>
      <vt:lpstr>			Word cloud</vt:lpstr>
      <vt:lpstr> Percentage of attacks by each gangs out of total</vt:lpstr>
      <vt:lpstr> To know the target type of terrorists </vt:lpstr>
      <vt:lpstr> Compare the Number of kills and number of wounds</vt:lpstr>
      <vt:lpstr> Terrorist group name and number of killed</vt:lpstr>
      <vt:lpstr>	  Max number of kill in each  country which is greater than 200</vt:lpstr>
      <vt:lpstr>			AL-QAIDA		</vt:lpstr>
      <vt:lpstr>		                 		To check which region is affected 		    by terrorism in each year</vt:lpstr>
      <vt:lpstr>	 	   Top 11 most attacked countries 	</vt:lpstr>
      <vt:lpstr>			Challenges faced</vt:lpstr>
      <vt:lpstr>			 			Conclusion -1</vt:lpstr>
      <vt:lpstr>			 			Conclusion-2</vt:lpstr>
      <vt:lpstr>			 			Conclusion-3</vt:lpstr>
      <vt:lpstr>			 			Conclusion-4</vt:lpstr>
      <vt:lpstr>			Conclusion-5</vt:lpstr>
      <vt:lpstr>			Conclusion-6</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_x000B_																													Global Terrorism 		Exploratory Data Analysis															 Participants: Ruchitha Kanakaiah Bijja &amp; Dinesh Bhuyan</dc:title>
  <dc:creator/>
  <cp:lastModifiedBy>Modern 14</cp:lastModifiedBy>
  <cp:revision>39</cp:revision>
  <dcterms:created xsi:type="dcterms:W3CDTF">2022-10-07T16:36:00Z</dcterms:created>
  <dcterms:modified xsi:type="dcterms:W3CDTF">2022-10-16T14:18:01Z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BFC0353729884BA39F1692B3980041B8</vt:lpwstr>
  </property>
  <property fmtid="{D5CDD505-2E9C-101B-9397-08002B2CF9AE}" pid="3" name="KSOProductBuildVer">
    <vt:lpwstr>1033-11.2.0.11341</vt:lpwstr>
  </property>
</Properties>
</file>